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2" r:id="rId22"/>
    <p:sldId id="277" r:id="rId23"/>
    <p:sldId id="279" r:id="rId24"/>
    <p:sldId id="278"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81"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E1CD-DC0B-A2A2-88D4-99E64E0429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4ABDB6D-551C-1E0F-B315-8356B0B727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29BA8C1-273D-71F9-219B-411A57032AE2}"/>
              </a:ext>
            </a:extLst>
          </p:cNvPr>
          <p:cNvSpPr>
            <a:spLocks noGrp="1"/>
          </p:cNvSpPr>
          <p:nvPr>
            <p:ph type="dt" sz="half" idx="10"/>
          </p:nvPr>
        </p:nvSpPr>
        <p:spPr/>
        <p:txBody>
          <a:bodyPr/>
          <a:lstStyle/>
          <a:p>
            <a:fld id="{5B8E0287-BD74-4D6E-A368-368808E079BC}" type="datetimeFigureOut">
              <a:rPr lang="en-IN" smtClean="0"/>
              <a:t>24-07-2025</a:t>
            </a:fld>
            <a:endParaRPr lang="en-IN"/>
          </a:p>
        </p:txBody>
      </p:sp>
      <p:sp>
        <p:nvSpPr>
          <p:cNvPr id="5" name="Footer Placeholder 4">
            <a:extLst>
              <a:ext uri="{FF2B5EF4-FFF2-40B4-BE49-F238E27FC236}">
                <a16:creationId xmlns:a16="http://schemas.microsoft.com/office/drawing/2014/main" id="{F23FCADF-4DB4-8559-70AA-71EC00F37E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1E6D5F-17B8-F688-2617-8FD79BCF7BAE}"/>
              </a:ext>
            </a:extLst>
          </p:cNvPr>
          <p:cNvSpPr>
            <a:spLocks noGrp="1"/>
          </p:cNvSpPr>
          <p:nvPr>
            <p:ph type="sldNum" sz="quarter" idx="12"/>
          </p:nvPr>
        </p:nvSpPr>
        <p:spPr/>
        <p:txBody>
          <a:bodyPr/>
          <a:lstStyle/>
          <a:p>
            <a:fld id="{CD65EC84-9F32-4193-9124-D3646D075035}" type="slidenum">
              <a:rPr lang="en-IN" smtClean="0"/>
              <a:t>‹#›</a:t>
            </a:fld>
            <a:endParaRPr lang="en-IN"/>
          </a:p>
        </p:txBody>
      </p:sp>
    </p:spTree>
    <p:extLst>
      <p:ext uri="{BB962C8B-B14F-4D97-AF65-F5344CB8AC3E}">
        <p14:creationId xmlns:p14="http://schemas.microsoft.com/office/powerpoint/2010/main" val="3432853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BF73-A294-AD58-EF30-58122834A8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DC43E4-BEDD-78A2-354C-BECC531688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6495EE-1F70-8046-FE12-32EE5B5AF635}"/>
              </a:ext>
            </a:extLst>
          </p:cNvPr>
          <p:cNvSpPr>
            <a:spLocks noGrp="1"/>
          </p:cNvSpPr>
          <p:nvPr>
            <p:ph type="dt" sz="half" idx="10"/>
          </p:nvPr>
        </p:nvSpPr>
        <p:spPr/>
        <p:txBody>
          <a:bodyPr/>
          <a:lstStyle/>
          <a:p>
            <a:fld id="{5B8E0287-BD74-4D6E-A368-368808E079BC}" type="datetimeFigureOut">
              <a:rPr lang="en-IN" smtClean="0"/>
              <a:t>24-07-2025</a:t>
            </a:fld>
            <a:endParaRPr lang="en-IN"/>
          </a:p>
        </p:txBody>
      </p:sp>
      <p:sp>
        <p:nvSpPr>
          <p:cNvPr id="5" name="Footer Placeholder 4">
            <a:extLst>
              <a:ext uri="{FF2B5EF4-FFF2-40B4-BE49-F238E27FC236}">
                <a16:creationId xmlns:a16="http://schemas.microsoft.com/office/drawing/2014/main" id="{DEE86251-FBA9-FB6C-3511-D50579C1CA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7EE2D8-402D-F2C0-3845-E34B77A9DEC8}"/>
              </a:ext>
            </a:extLst>
          </p:cNvPr>
          <p:cNvSpPr>
            <a:spLocks noGrp="1"/>
          </p:cNvSpPr>
          <p:nvPr>
            <p:ph type="sldNum" sz="quarter" idx="12"/>
          </p:nvPr>
        </p:nvSpPr>
        <p:spPr/>
        <p:txBody>
          <a:bodyPr/>
          <a:lstStyle/>
          <a:p>
            <a:fld id="{CD65EC84-9F32-4193-9124-D3646D075035}" type="slidenum">
              <a:rPr lang="en-IN" smtClean="0"/>
              <a:t>‹#›</a:t>
            </a:fld>
            <a:endParaRPr lang="en-IN"/>
          </a:p>
        </p:txBody>
      </p:sp>
    </p:spTree>
    <p:extLst>
      <p:ext uri="{BB962C8B-B14F-4D97-AF65-F5344CB8AC3E}">
        <p14:creationId xmlns:p14="http://schemas.microsoft.com/office/powerpoint/2010/main" val="1791990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50414B-7EED-CEB8-D39D-82131E8AF8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245318-6B2A-05E6-1A5C-B3AC0710FA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EB1B88-0E02-BFDB-9921-B71F2299FEF4}"/>
              </a:ext>
            </a:extLst>
          </p:cNvPr>
          <p:cNvSpPr>
            <a:spLocks noGrp="1"/>
          </p:cNvSpPr>
          <p:nvPr>
            <p:ph type="dt" sz="half" idx="10"/>
          </p:nvPr>
        </p:nvSpPr>
        <p:spPr/>
        <p:txBody>
          <a:bodyPr/>
          <a:lstStyle/>
          <a:p>
            <a:fld id="{5B8E0287-BD74-4D6E-A368-368808E079BC}" type="datetimeFigureOut">
              <a:rPr lang="en-IN" smtClean="0"/>
              <a:t>24-07-2025</a:t>
            </a:fld>
            <a:endParaRPr lang="en-IN"/>
          </a:p>
        </p:txBody>
      </p:sp>
      <p:sp>
        <p:nvSpPr>
          <p:cNvPr id="5" name="Footer Placeholder 4">
            <a:extLst>
              <a:ext uri="{FF2B5EF4-FFF2-40B4-BE49-F238E27FC236}">
                <a16:creationId xmlns:a16="http://schemas.microsoft.com/office/drawing/2014/main" id="{3463E67F-8091-5987-76FC-6BE462B87F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3B4364-6FE5-58E1-F1E9-2BA94A99C12E}"/>
              </a:ext>
            </a:extLst>
          </p:cNvPr>
          <p:cNvSpPr>
            <a:spLocks noGrp="1"/>
          </p:cNvSpPr>
          <p:nvPr>
            <p:ph type="sldNum" sz="quarter" idx="12"/>
          </p:nvPr>
        </p:nvSpPr>
        <p:spPr/>
        <p:txBody>
          <a:bodyPr/>
          <a:lstStyle/>
          <a:p>
            <a:fld id="{CD65EC84-9F32-4193-9124-D3646D075035}" type="slidenum">
              <a:rPr lang="en-IN" smtClean="0"/>
              <a:t>‹#›</a:t>
            </a:fld>
            <a:endParaRPr lang="en-IN"/>
          </a:p>
        </p:txBody>
      </p:sp>
    </p:spTree>
    <p:extLst>
      <p:ext uri="{BB962C8B-B14F-4D97-AF65-F5344CB8AC3E}">
        <p14:creationId xmlns:p14="http://schemas.microsoft.com/office/powerpoint/2010/main" val="3529755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DC4A-6A81-F611-D2C6-FDC4791E02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3B113F-B208-2974-8F36-7D3D6F3FE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ABD159-8376-2E6A-C0B3-49E70116E0BD}"/>
              </a:ext>
            </a:extLst>
          </p:cNvPr>
          <p:cNvSpPr>
            <a:spLocks noGrp="1"/>
          </p:cNvSpPr>
          <p:nvPr>
            <p:ph type="dt" sz="half" idx="10"/>
          </p:nvPr>
        </p:nvSpPr>
        <p:spPr/>
        <p:txBody>
          <a:bodyPr/>
          <a:lstStyle/>
          <a:p>
            <a:fld id="{5B8E0287-BD74-4D6E-A368-368808E079BC}" type="datetimeFigureOut">
              <a:rPr lang="en-IN" smtClean="0"/>
              <a:t>24-07-2025</a:t>
            </a:fld>
            <a:endParaRPr lang="en-IN"/>
          </a:p>
        </p:txBody>
      </p:sp>
      <p:sp>
        <p:nvSpPr>
          <p:cNvPr id="5" name="Footer Placeholder 4">
            <a:extLst>
              <a:ext uri="{FF2B5EF4-FFF2-40B4-BE49-F238E27FC236}">
                <a16:creationId xmlns:a16="http://schemas.microsoft.com/office/drawing/2014/main" id="{B4846EA2-EBFC-5431-8548-D9AE90E47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B9967F-9CE3-49A8-BB24-5EF718EBE6A0}"/>
              </a:ext>
            </a:extLst>
          </p:cNvPr>
          <p:cNvSpPr>
            <a:spLocks noGrp="1"/>
          </p:cNvSpPr>
          <p:nvPr>
            <p:ph type="sldNum" sz="quarter" idx="12"/>
          </p:nvPr>
        </p:nvSpPr>
        <p:spPr/>
        <p:txBody>
          <a:bodyPr/>
          <a:lstStyle/>
          <a:p>
            <a:fld id="{CD65EC84-9F32-4193-9124-D3646D075035}" type="slidenum">
              <a:rPr lang="en-IN" smtClean="0"/>
              <a:t>‹#›</a:t>
            </a:fld>
            <a:endParaRPr lang="en-IN"/>
          </a:p>
        </p:txBody>
      </p:sp>
    </p:spTree>
    <p:extLst>
      <p:ext uri="{BB962C8B-B14F-4D97-AF65-F5344CB8AC3E}">
        <p14:creationId xmlns:p14="http://schemas.microsoft.com/office/powerpoint/2010/main" val="75100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0B06-1DAD-1DE0-35DC-CE3157DEFB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A66C95-59D4-E50A-E8C6-1D90CB20F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64C5D7-3260-CC1E-ED8A-1E913EEBEACA}"/>
              </a:ext>
            </a:extLst>
          </p:cNvPr>
          <p:cNvSpPr>
            <a:spLocks noGrp="1"/>
          </p:cNvSpPr>
          <p:nvPr>
            <p:ph type="dt" sz="half" idx="10"/>
          </p:nvPr>
        </p:nvSpPr>
        <p:spPr/>
        <p:txBody>
          <a:bodyPr/>
          <a:lstStyle/>
          <a:p>
            <a:fld id="{5B8E0287-BD74-4D6E-A368-368808E079BC}" type="datetimeFigureOut">
              <a:rPr lang="en-IN" smtClean="0"/>
              <a:t>24-07-2025</a:t>
            </a:fld>
            <a:endParaRPr lang="en-IN"/>
          </a:p>
        </p:txBody>
      </p:sp>
      <p:sp>
        <p:nvSpPr>
          <p:cNvPr id="5" name="Footer Placeholder 4">
            <a:extLst>
              <a:ext uri="{FF2B5EF4-FFF2-40B4-BE49-F238E27FC236}">
                <a16:creationId xmlns:a16="http://schemas.microsoft.com/office/drawing/2014/main" id="{85663F32-2CF1-2850-319D-6618E06B1F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F8F154-81C3-C3BD-EED2-B8FB85A36993}"/>
              </a:ext>
            </a:extLst>
          </p:cNvPr>
          <p:cNvSpPr>
            <a:spLocks noGrp="1"/>
          </p:cNvSpPr>
          <p:nvPr>
            <p:ph type="sldNum" sz="quarter" idx="12"/>
          </p:nvPr>
        </p:nvSpPr>
        <p:spPr/>
        <p:txBody>
          <a:bodyPr/>
          <a:lstStyle/>
          <a:p>
            <a:fld id="{CD65EC84-9F32-4193-9124-D3646D075035}" type="slidenum">
              <a:rPr lang="en-IN" smtClean="0"/>
              <a:t>‹#›</a:t>
            </a:fld>
            <a:endParaRPr lang="en-IN"/>
          </a:p>
        </p:txBody>
      </p:sp>
    </p:spTree>
    <p:extLst>
      <p:ext uri="{BB962C8B-B14F-4D97-AF65-F5344CB8AC3E}">
        <p14:creationId xmlns:p14="http://schemas.microsoft.com/office/powerpoint/2010/main" val="1439106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1FDF-DD45-2183-FC76-F20BD3556C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3E661B-0CD2-AAF2-EDC0-3C77AC097D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E18326A-C2D5-6360-A474-1891DE4F44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5B55A8-9C91-457C-1EAF-14B85ED2ADDE}"/>
              </a:ext>
            </a:extLst>
          </p:cNvPr>
          <p:cNvSpPr>
            <a:spLocks noGrp="1"/>
          </p:cNvSpPr>
          <p:nvPr>
            <p:ph type="dt" sz="half" idx="10"/>
          </p:nvPr>
        </p:nvSpPr>
        <p:spPr/>
        <p:txBody>
          <a:bodyPr/>
          <a:lstStyle/>
          <a:p>
            <a:fld id="{5B8E0287-BD74-4D6E-A368-368808E079BC}" type="datetimeFigureOut">
              <a:rPr lang="en-IN" smtClean="0"/>
              <a:t>24-07-2025</a:t>
            </a:fld>
            <a:endParaRPr lang="en-IN"/>
          </a:p>
        </p:txBody>
      </p:sp>
      <p:sp>
        <p:nvSpPr>
          <p:cNvPr id="6" name="Footer Placeholder 5">
            <a:extLst>
              <a:ext uri="{FF2B5EF4-FFF2-40B4-BE49-F238E27FC236}">
                <a16:creationId xmlns:a16="http://schemas.microsoft.com/office/drawing/2014/main" id="{E0EB9B96-4579-1FC5-AC96-9FECB9A762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45A6AA-EBA7-6CB8-824B-6FA83CFF8FF9}"/>
              </a:ext>
            </a:extLst>
          </p:cNvPr>
          <p:cNvSpPr>
            <a:spLocks noGrp="1"/>
          </p:cNvSpPr>
          <p:nvPr>
            <p:ph type="sldNum" sz="quarter" idx="12"/>
          </p:nvPr>
        </p:nvSpPr>
        <p:spPr/>
        <p:txBody>
          <a:bodyPr/>
          <a:lstStyle/>
          <a:p>
            <a:fld id="{CD65EC84-9F32-4193-9124-D3646D075035}" type="slidenum">
              <a:rPr lang="en-IN" smtClean="0"/>
              <a:t>‹#›</a:t>
            </a:fld>
            <a:endParaRPr lang="en-IN"/>
          </a:p>
        </p:txBody>
      </p:sp>
    </p:spTree>
    <p:extLst>
      <p:ext uri="{BB962C8B-B14F-4D97-AF65-F5344CB8AC3E}">
        <p14:creationId xmlns:p14="http://schemas.microsoft.com/office/powerpoint/2010/main" val="261582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36CD1-F5BA-8CA6-2B2B-F5C44D8CA2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54A57A-7F9E-411C-15B6-8119422A5E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230E02-D774-99B8-A10F-48421298B8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EA2069-2311-2E8B-6189-71C95966BB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3FE1C7-39FF-1606-F703-CD3288E0B5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8DA4D9-B7E1-0E43-7F65-67215835428F}"/>
              </a:ext>
            </a:extLst>
          </p:cNvPr>
          <p:cNvSpPr>
            <a:spLocks noGrp="1"/>
          </p:cNvSpPr>
          <p:nvPr>
            <p:ph type="dt" sz="half" idx="10"/>
          </p:nvPr>
        </p:nvSpPr>
        <p:spPr/>
        <p:txBody>
          <a:bodyPr/>
          <a:lstStyle/>
          <a:p>
            <a:fld id="{5B8E0287-BD74-4D6E-A368-368808E079BC}" type="datetimeFigureOut">
              <a:rPr lang="en-IN" smtClean="0"/>
              <a:t>24-07-2025</a:t>
            </a:fld>
            <a:endParaRPr lang="en-IN"/>
          </a:p>
        </p:txBody>
      </p:sp>
      <p:sp>
        <p:nvSpPr>
          <p:cNvPr id="8" name="Footer Placeholder 7">
            <a:extLst>
              <a:ext uri="{FF2B5EF4-FFF2-40B4-BE49-F238E27FC236}">
                <a16:creationId xmlns:a16="http://schemas.microsoft.com/office/drawing/2014/main" id="{C65034FD-ABF5-3084-0681-80FE48EF67A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715C50-96EA-F415-E3D2-C63AD09A0537}"/>
              </a:ext>
            </a:extLst>
          </p:cNvPr>
          <p:cNvSpPr>
            <a:spLocks noGrp="1"/>
          </p:cNvSpPr>
          <p:nvPr>
            <p:ph type="sldNum" sz="quarter" idx="12"/>
          </p:nvPr>
        </p:nvSpPr>
        <p:spPr/>
        <p:txBody>
          <a:bodyPr/>
          <a:lstStyle/>
          <a:p>
            <a:fld id="{CD65EC84-9F32-4193-9124-D3646D075035}" type="slidenum">
              <a:rPr lang="en-IN" smtClean="0"/>
              <a:t>‹#›</a:t>
            </a:fld>
            <a:endParaRPr lang="en-IN"/>
          </a:p>
        </p:txBody>
      </p:sp>
    </p:spTree>
    <p:extLst>
      <p:ext uri="{BB962C8B-B14F-4D97-AF65-F5344CB8AC3E}">
        <p14:creationId xmlns:p14="http://schemas.microsoft.com/office/powerpoint/2010/main" val="134968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A866-7C1B-162D-A0D8-8C5BB995E6D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35CC62-9B9C-B55D-20D3-3595C00D005B}"/>
              </a:ext>
            </a:extLst>
          </p:cNvPr>
          <p:cNvSpPr>
            <a:spLocks noGrp="1"/>
          </p:cNvSpPr>
          <p:nvPr>
            <p:ph type="dt" sz="half" idx="10"/>
          </p:nvPr>
        </p:nvSpPr>
        <p:spPr/>
        <p:txBody>
          <a:bodyPr/>
          <a:lstStyle/>
          <a:p>
            <a:fld id="{5B8E0287-BD74-4D6E-A368-368808E079BC}" type="datetimeFigureOut">
              <a:rPr lang="en-IN" smtClean="0"/>
              <a:t>24-07-2025</a:t>
            </a:fld>
            <a:endParaRPr lang="en-IN"/>
          </a:p>
        </p:txBody>
      </p:sp>
      <p:sp>
        <p:nvSpPr>
          <p:cNvPr id="4" name="Footer Placeholder 3">
            <a:extLst>
              <a:ext uri="{FF2B5EF4-FFF2-40B4-BE49-F238E27FC236}">
                <a16:creationId xmlns:a16="http://schemas.microsoft.com/office/drawing/2014/main" id="{228AE3C2-37B0-1AEF-AEB2-149093D646D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52C904-C40D-F205-A0D9-6355E2211057}"/>
              </a:ext>
            </a:extLst>
          </p:cNvPr>
          <p:cNvSpPr>
            <a:spLocks noGrp="1"/>
          </p:cNvSpPr>
          <p:nvPr>
            <p:ph type="sldNum" sz="quarter" idx="12"/>
          </p:nvPr>
        </p:nvSpPr>
        <p:spPr/>
        <p:txBody>
          <a:bodyPr/>
          <a:lstStyle/>
          <a:p>
            <a:fld id="{CD65EC84-9F32-4193-9124-D3646D075035}" type="slidenum">
              <a:rPr lang="en-IN" smtClean="0"/>
              <a:t>‹#›</a:t>
            </a:fld>
            <a:endParaRPr lang="en-IN"/>
          </a:p>
        </p:txBody>
      </p:sp>
    </p:spTree>
    <p:extLst>
      <p:ext uri="{BB962C8B-B14F-4D97-AF65-F5344CB8AC3E}">
        <p14:creationId xmlns:p14="http://schemas.microsoft.com/office/powerpoint/2010/main" val="670159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73B2BC-1130-09A7-E604-BF748FF4EE2A}"/>
              </a:ext>
            </a:extLst>
          </p:cNvPr>
          <p:cNvSpPr>
            <a:spLocks noGrp="1"/>
          </p:cNvSpPr>
          <p:nvPr>
            <p:ph type="dt" sz="half" idx="10"/>
          </p:nvPr>
        </p:nvSpPr>
        <p:spPr/>
        <p:txBody>
          <a:bodyPr/>
          <a:lstStyle/>
          <a:p>
            <a:fld id="{5B8E0287-BD74-4D6E-A368-368808E079BC}" type="datetimeFigureOut">
              <a:rPr lang="en-IN" smtClean="0"/>
              <a:t>24-07-2025</a:t>
            </a:fld>
            <a:endParaRPr lang="en-IN"/>
          </a:p>
        </p:txBody>
      </p:sp>
      <p:sp>
        <p:nvSpPr>
          <p:cNvPr id="3" name="Footer Placeholder 2">
            <a:extLst>
              <a:ext uri="{FF2B5EF4-FFF2-40B4-BE49-F238E27FC236}">
                <a16:creationId xmlns:a16="http://schemas.microsoft.com/office/drawing/2014/main" id="{A3DFB97D-5787-5DC5-477A-E3C09B6B4CA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AF6F5D2-4540-C9C3-5ED9-635F8F7DCF4F}"/>
              </a:ext>
            </a:extLst>
          </p:cNvPr>
          <p:cNvSpPr>
            <a:spLocks noGrp="1"/>
          </p:cNvSpPr>
          <p:nvPr>
            <p:ph type="sldNum" sz="quarter" idx="12"/>
          </p:nvPr>
        </p:nvSpPr>
        <p:spPr/>
        <p:txBody>
          <a:bodyPr/>
          <a:lstStyle/>
          <a:p>
            <a:fld id="{CD65EC84-9F32-4193-9124-D3646D075035}" type="slidenum">
              <a:rPr lang="en-IN" smtClean="0"/>
              <a:t>‹#›</a:t>
            </a:fld>
            <a:endParaRPr lang="en-IN"/>
          </a:p>
        </p:txBody>
      </p:sp>
    </p:spTree>
    <p:extLst>
      <p:ext uri="{BB962C8B-B14F-4D97-AF65-F5344CB8AC3E}">
        <p14:creationId xmlns:p14="http://schemas.microsoft.com/office/powerpoint/2010/main" val="1407648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9E5BE-24A7-D1D5-6F4F-B50E7EE4D7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EBBE32-184B-DFDC-F848-5494256F1C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5891E0-63BF-3783-DC2D-B7662378B2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2E0B7-3A92-42F2-B5D0-5F3F8C42FC09}"/>
              </a:ext>
            </a:extLst>
          </p:cNvPr>
          <p:cNvSpPr>
            <a:spLocks noGrp="1"/>
          </p:cNvSpPr>
          <p:nvPr>
            <p:ph type="dt" sz="half" idx="10"/>
          </p:nvPr>
        </p:nvSpPr>
        <p:spPr/>
        <p:txBody>
          <a:bodyPr/>
          <a:lstStyle/>
          <a:p>
            <a:fld id="{5B8E0287-BD74-4D6E-A368-368808E079BC}" type="datetimeFigureOut">
              <a:rPr lang="en-IN" smtClean="0"/>
              <a:t>24-07-2025</a:t>
            </a:fld>
            <a:endParaRPr lang="en-IN"/>
          </a:p>
        </p:txBody>
      </p:sp>
      <p:sp>
        <p:nvSpPr>
          <p:cNvPr id="6" name="Footer Placeholder 5">
            <a:extLst>
              <a:ext uri="{FF2B5EF4-FFF2-40B4-BE49-F238E27FC236}">
                <a16:creationId xmlns:a16="http://schemas.microsoft.com/office/drawing/2014/main" id="{232CE8E2-D89A-65D2-0986-2FAE0B2DA8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EE6C09-0BA6-DD1A-4035-BD947B0C1765}"/>
              </a:ext>
            </a:extLst>
          </p:cNvPr>
          <p:cNvSpPr>
            <a:spLocks noGrp="1"/>
          </p:cNvSpPr>
          <p:nvPr>
            <p:ph type="sldNum" sz="quarter" idx="12"/>
          </p:nvPr>
        </p:nvSpPr>
        <p:spPr/>
        <p:txBody>
          <a:bodyPr/>
          <a:lstStyle/>
          <a:p>
            <a:fld id="{CD65EC84-9F32-4193-9124-D3646D075035}" type="slidenum">
              <a:rPr lang="en-IN" smtClean="0"/>
              <a:t>‹#›</a:t>
            </a:fld>
            <a:endParaRPr lang="en-IN"/>
          </a:p>
        </p:txBody>
      </p:sp>
    </p:spTree>
    <p:extLst>
      <p:ext uri="{BB962C8B-B14F-4D97-AF65-F5344CB8AC3E}">
        <p14:creationId xmlns:p14="http://schemas.microsoft.com/office/powerpoint/2010/main" val="3933695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6A514-421B-0DE2-F391-964F8A5E31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7BDF94B-4A49-9837-FFC9-D9B1FE079A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C4DA47-4228-6B44-284D-1A7E1C4501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8FB3F9-B75B-1FCA-4273-021820D97E34}"/>
              </a:ext>
            </a:extLst>
          </p:cNvPr>
          <p:cNvSpPr>
            <a:spLocks noGrp="1"/>
          </p:cNvSpPr>
          <p:nvPr>
            <p:ph type="dt" sz="half" idx="10"/>
          </p:nvPr>
        </p:nvSpPr>
        <p:spPr/>
        <p:txBody>
          <a:bodyPr/>
          <a:lstStyle/>
          <a:p>
            <a:fld id="{5B8E0287-BD74-4D6E-A368-368808E079BC}" type="datetimeFigureOut">
              <a:rPr lang="en-IN" smtClean="0"/>
              <a:t>24-07-2025</a:t>
            </a:fld>
            <a:endParaRPr lang="en-IN"/>
          </a:p>
        </p:txBody>
      </p:sp>
      <p:sp>
        <p:nvSpPr>
          <p:cNvPr id="6" name="Footer Placeholder 5">
            <a:extLst>
              <a:ext uri="{FF2B5EF4-FFF2-40B4-BE49-F238E27FC236}">
                <a16:creationId xmlns:a16="http://schemas.microsoft.com/office/drawing/2014/main" id="{EFC72BDB-BB72-08E7-8F96-FBFBBC2C54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24B1B6-3193-E4D1-512E-FB8AED4C55FA}"/>
              </a:ext>
            </a:extLst>
          </p:cNvPr>
          <p:cNvSpPr>
            <a:spLocks noGrp="1"/>
          </p:cNvSpPr>
          <p:nvPr>
            <p:ph type="sldNum" sz="quarter" idx="12"/>
          </p:nvPr>
        </p:nvSpPr>
        <p:spPr/>
        <p:txBody>
          <a:bodyPr/>
          <a:lstStyle/>
          <a:p>
            <a:fld id="{CD65EC84-9F32-4193-9124-D3646D075035}" type="slidenum">
              <a:rPr lang="en-IN" smtClean="0"/>
              <a:t>‹#›</a:t>
            </a:fld>
            <a:endParaRPr lang="en-IN"/>
          </a:p>
        </p:txBody>
      </p:sp>
    </p:spTree>
    <p:extLst>
      <p:ext uri="{BB962C8B-B14F-4D97-AF65-F5344CB8AC3E}">
        <p14:creationId xmlns:p14="http://schemas.microsoft.com/office/powerpoint/2010/main" val="4280983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0D5016-10DF-3358-6A87-7D3CBC243C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4FDA9E-B907-C3F6-24C9-4F1E1E9FA9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BE87D3-4AC3-D846-C27C-38CA3F19BF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E0287-BD74-4D6E-A368-368808E079BC}" type="datetimeFigureOut">
              <a:rPr lang="en-IN" smtClean="0"/>
              <a:t>24-07-2025</a:t>
            </a:fld>
            <a:endParaRPr lang="en-IN"/>
          </a:p>
        </p:txBody>
      </p:sp>
      <p:sp>
        <p:nvSpPr>
          <p:cNvPr id="5" name="Footer Placeholder 4">
            <a:extLst>
              <a:ext uri="{FF2B5EF4-FFF2-40B4-BE49-F238E27FC236}">
                <a16:creationId xmlns:a16="http://schemas.microsoft.com/office/drawing/2014/main" id="{9941A187-D39F-3062-D182-4EA3F1BBD9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5FB5BD-8ED6-4EED-61F8-B311E54315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5EC84-9F32-4193-9124-D3646D075035}" type="slidenum">
              <a:rPr lang="en-IN" smtClean="0"/>
              <a:t>‹#›</a:t>
            </a:fld>
            <a:endParaRPr lang="en-IN"/>
          </a:p>
        </p:txBody>
      </p:sp>
    </p:spTree>
    <p:extLst>
      <p:ext uri="{BB962C8B-B14F-4D97-AF65-F5344CB8AC3E}">
        <p14:creationId xmlns:p14="http://schemas.microsoft.com/office/powerpoint/2010/main" val="932272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rive.google.com/file/d/1ditxHsvOPw9z6wiaotfn56TBMfZZKLOV/view?usp=sha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1BB44-0C7A-FD59-0195-94ADD7F76180}"/>
              </a:ext>
            </a:extLst>
          </p:cNvPr>
          <p:cNvSpPr>
            <a:spLocks noGrp="1"/>
          </p:cNvSpPr>
          <p:nvPr>
            <p:ph type="ctrTitle"/>
          </p:nvPr>
        </p:nvSpPr>
        <p:spPr/>
        <p:txBody>
          <a:bodyPr/>
          <a:lstStyle/>
          <a:p>
            <a:r>
              <a:rPr lang="en-US" b="1" dirty="0">
                <a:solidFill>
                  <a:schemeClr val="accent2"/>
                </a:solidFill>
              </a:rPr>
              <a:t>Sales Performance Analysis of Walmart Stores</a:t>
            </a:r>
            <a:endParaRPr lang="en-IN" b="1" dirty="0">
              <a:solidFill>
                <a:schemeClr val="accent2"/>
              </a:solidFill>
            </a:endParaRPr>
          </a:p>
        </p:txBody>
      </p:sp>
      <p:sp>
        <p:nvSpPr>
          <p:cNvPr id="3" name="Subtitle 2">
            <a:extLst>
              <a:ext uri="{FF2B5EF4-FFF2-40B4-BE49-F238E27FC236}">
                <a16:creationId xmlns:a16="http://schemas.microsoft.com/office/drawing/2014/main" id="{FDF8098D-C5F7-99BD-43D6-94128E0D96A9}"/>
              </a:ext>
            </a:extLst>
          </p:cNvPr>
          <p:cNvSpPr>
            <a:spLocks noGrp="1"/>
          </p:cNvSpPr>
          <p:nvPr>
            <p:ph type="subTitle" idx="1"/>
          </p:nvPr>
        </p:nvSpPr>
        <p:spPr>
          <a:xfrm>
            <a:off x="1655975" y="3717169"/>
            <a:ext cx="9144000" cy="2188723"/>
          </a:xfrm>
        </p:spPr>
        <p:txBody>
          <a:bodyPr>
            <a:normAutofit fontScale="92500" lnSpcReduction="10000"/>
          </a:bodyPr>
          <a:lstStyle/>
          <a:p>
            <a:r>
              <a:rPr lang="en-US" sz="3600" b="1" dirty="0"/>
              <a:t>Using Basic &amp; Advanced MySQL Techniques</a:t>
            </a:r>
          </a:p>
          <a:p>
            <a:r>
              <a:rPr lang="en-US" sz="3600" b="1" dirty="0"/>
              <a:t>Presented by SUMIT SINGH </a:t>
            </a:r>
          </a:p>
          <a:p>
            <a:r>
              <a:rPr lang="en-US" sz="3600" b="1" dirty="0"/>
              <a:t>Batch: 15 Feb 2025</a:t>
            </a:r>
          </a:p>
          <a:p>
            <a:r>
              <a:rPr lang="en-US" sz="3600" b="1" dirty="0"/>
              <a:t>Date: 15-05-2025</a:t>
            </a:r>
          </a:p>
        </p:txBody>
      </p:sp>
      <p:pic>
        <p:nvPicPr>
          <p:cNvPr id="4" name="Recorded Sound">
            <a:hlinkClick r:id="" action="ppaction://media"/>
            <a:extLst>
              <a:ext uri="{FF2B5EF4-FFF2-40B4-BE49-F238E27FC236}">
                <a16:creationId xmlns:a16="http://schemas.microsoft.com/office/drawing/2014/main" id="{C6AFC3DA-D2DC-100E-4AD2-33BB861316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7513" y="183153"/>
            <a:ext cx="939210" cy="939210"/>
          </a:xfrm>
          <a:prstGeom prst="rect">
            <a:avLst/>
          </a:prstGeom>
        </p:spPr>
      </p:pic>
    </p:spTree>
    <p:extLst>
      <p:ext uri="{BB962C8B-B14F-4D97-AF65-F5344CB8AC3E}">
        <p14:creationId xmlns:p14="http://schemas.microsoft.com/office/powerpoint/2010/main" val="419003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7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4604-1A83-B694-0F82-FBF5775A4794}"/>
              </a:ext>
            </a:extLst>
          </p:cNvPr>
          <p:cNvSpPr>
            <a:spLocks noGrp="1"/>
          </p:cNvSpPr>
          <p:nvPr>
            <p:ph type="title"/>
          </p:nvPr>
        </p:nvSpPr>
        <p:spPr>
          <a:xfrm>
            <a:off x="838200" y="204281"/>
            <a:ext cx="10515600" cy="1040859"/>
          </a:xfrm>
        </p:spPr>
        <p:txBody>
          <a:bodyPr/>
          <a:lstStyle/>
          <a:p>
            <a:r>
              <a:rPr lang="en-US" b="1" dirty="0"/>
              <a:t>Task 4 – Detect Sales Anomalies </a:t>
            </a:r>
            <a:endParaRPr lang="en-IN" b="1" dirty="0"/>
          </a:p>
        </p:txBody>
      </p:sp>
      <p:sp>
        <p:nvSpPr>
          <p:cNvPr id="3" name="Content Placeholder 2">
            <a:extLst>
              <a:ext uri="{FF2B5EF4-FFF2-40B4-BE49-F238E27FC236}">
                <a16:creationId xmlns:a16="http://schemas.microsoft.com/office/drawing/2014/main" id="{6B5BFEC6-6835-B23A-DE4C-FD0CAA00D072}"/>
              </a:ext>
            </a:extLst>
          </p:cNvPr>
          <p:cNvSpPr>
            <a:spLocks noGrp="1"/>
          </p:cNvSpPr>
          <p:nvPr>
            <p:ph idx="1"/>
          </p:nvPr>
        </p:nvSpPr>
        <p:spPr>
          <a:xfrm>
            <a:off x="838200" y="1128409"/>
            <a:ext cx="10515600" cy="5525310"/>
          </a:xfrm>
        </p:spPr>
        <p:txBody>
          <a:bodyPr>
            <a:normAutofit fontScale="70000" lnSpcReduction="20000"/>
          </a:bodyPr>
          <a:lstStyle/>
          <a:p>
            <a:endParaRPr lang="en-IN" dirty="0"/>
          </a:p>
          <a:p>
            <a:r>
              <a:rPr lang="en-IN" dirty="0"/>
              <a:t>Objective: Flag abnormal transactions</a:t>
            </a:r>
          </a:p>
          <a:p>
            <a:endParaRPr lang="en-IN" dirty="0"/>
          </a:p>
          <a:p>
            <a:r>
              <a:rPr lang="en-IN" dirty="0"/>
              <a:t>QUERY : </a:t>
            </a:r>
          </a:p>
          <a:p>
            <a:r>
              <a:rPr lang="en-US" dirty="0"/>
              <a:t># Step 1: Calculate mean and std deviation for each product line</a:t>
            </a:r>
          </a:p>
          <a:p>
            <a:r>
              <a:rPr lang="en-US" dirty="0"/>
              <a:t>WITH </a:t>
            </a:r>
            <a:r>
              <a:rPr lang="en-US" dirty="0" err="1"/>
              <a:t>ProductStats</a:t>
            </a:r>
            <a:r>
              <a:rPr lang="en-US" dirty="0"/>
              <a:t> AS (    SELECT         `Product line`,        AVG(`Total`) AS </a:t>
            </a:r>
            <a:r>
              <a:rPr lang="en-US" dirty="0" err="1"/>
              <a:t>avg_total</a:t>
            </a:r>
            <a:r>
              <a:rPr lang="en-US" dirty="0"/>
              <a:t>,        STDDEV(`Total`) AS </a:t>
            </a:r>
            <a:r>
              <a:rPr lang="en-US" dirty="0" err="1"/>
              <a:t>std_total</a:t>
            </a:r>
            <a:r>
              <a:rPr lang="en-US" dirty="0"/>
              <a:t>    FROM         </a:t>
            </a:r>
            <a:r>
              <a:rPr lang="en-US" dirty="0" err="1"/>
              <a:t>walmartsales</a:t>
            </a:r>
            <a:r>
              <a:rPr lang="en-US" dirty="0"/>
              <a:t>    GROUP BY         `Product line`),</a:t>
            </a:r>
          </a:p>
          <a:p>
            <a:endParaRPr lang="en-US" dirty="0"/>
          </a:p>
          <a:p>
            <a:r>
              <a:rPr lang="en-US" dirty="0"/>
              <a:t># Step 2: Join with the original table and calculate how far each Total is from the mean</a:t>
            </a:r>
          </a:p>
          <a:p>
            <a:r>
              <a:rPr lang="en-US" dirty="0" err="1"/>
              <a:t>AnomalyCheck</a:t>
            </a:r>
            <a:r>
              <a:rPr lang="en-US" dirty="0"/>
              <a:t> AS (    SELECT         </a:t>
            </a:r>
            <a:r>
              <a:rPr lang="en-US" dirty="0" err="1"/>
              <a:t>w.`Invoice</a:t>
            </a:r>
            <a:r>
              <a:rPr lang="en-US" dirty="0"/>
              <a:t> ID`,        </a:t>
            </a:r>
            <a:r>
              <a:rPr lang="en-US" dirty="0" err="1"/>
              <a:t>w.`Product</a:t>
            </a:r>
            <a:r>
              <a:rPr lang="en-US" dirty="0"/>
              <a:t> line`,        </a:t>
            </a:r>
            <a:r>
              <a:rPr lang="en-US" dirty="0" err="1"/>
              <a:t>w.`Total</a:t>
            </a:r>
            <a:r>
              <a:rPr lang="en-US" dirty="0"/>
              <a:t>`,        </a:t>
            </a:r>
            <a:r>
              <a:rPr lang="en-US" dirty="0" err="1"/>
              <a:t>ps.avg_total</a:t>
            </a:r>
            <a:r>
              <a:rPr lang="en-US" dirty="0"/>
              <a:t>,        </a:t>
            </a:r>
            <a:r>
              <a:rPr lang="en-US" dirty="0" err="1"/>
              <a:t>ps.std_total</a:t>
            </a:r>
            <a:r>
              <a:rPr lang="en-US" dirty="0"/>
              <a:t>,        CASE             WHEN </a:t>
            </a:r>
            <a:r>
              <a:rPr lang="en-US" dirty="0" err="1"/>
              <a:t>w.`Total</a:t>
            </a:r>
            <a:r>
              <a:rPr lang="en-US" dirty="0"/>
              <a:t>` &gt; </a:t>
            </a:r>
            <a:r>
              <a:rPr lang="en-US" dirty="0" err="1"/>
              <a:t>ps.avg_total</a:t>
            </a:r>
            <a:r>
              <a:rPr lang="en-US" dirty="0"/>
              <a:t> + 2 * </a:t>
            </a:r>
            <a:r>
              <a:rPr lang="en-US" dirty="0" err="1"/>
              <a:t>ps.std_total</a:t>
            </a:r>
            <a:r>
              <a:rPr lang="en-US" dirty="0"/>
              <a:t> THEN 'High Anomaly'            WHEN </a:t>
            </a:r>
            <a:r>
              <a:rPr lang="en-US" dirty="0" err="1"/>
              <a:t>w.`Total</a:t>
            </a:r>
            <a:r>
              <a:rPr lang="en-US" dirty="0"/>
              <a:t>` &lt; </a:t>
            </a:r>
            <a:r>
              <a:rPr lang="en-US" dirty="0" err="1"/>
              <a:t>ps.avg_total</a:t>
            </a:r>
            <a:r>
              <a:rPr lang="en-US" dirty="0"/>
              <a:t> - 2 * </a:t>
            </a:r>
            <a:r>
              <a:rPr lang="en-US" dirty="0" err="1"/>
              <a:t>ps.std_total</a:t>
            </a:r>
            <a:r>
              <a:rPr lang="en-US" dirty="0"/>
              <a:t> THEN 'Low Anomaly'            ELSE NULL        END AS </a:t>
            </a:r>
            <a:r>
              <a:rPr lang="en-US" dirty="0" err="1"/>
              <a:t>Anomaly_Type</a:t>
            </a:r>
            <a:r>
              <a:rPr lang="en-US" dirty="0"/>
              <a:t>    FROM         </a:t>
            </a:r>
            <a:r>
              <a:rPr lang="en-US" dirty="0" err="1"/>
              <a:t>walmartsales</a:t>
            </a:r>
            <a:r>
              <a:rPr lang="en-US" dirty="0"/>
              <a:t> w    JOIN         </a:t>
            </a:r>
            <a:r>
              <a:rPr lang="en-US" dirty="0" err="1"/>
              <a:t>ProductStats</a:t>
            </a:r>
            <a:r>
              <a:rPr lang="en-US" dirty="0"/>
              <a:t> </a:t>
            </a:r>
            <a:r>
              <a:rPr lang="en-US" dirty="0" err="1"/>
              <a:t>ps</a:t>
            </a:r>
            <a:r>
              <a:rPr lang="en-US" dirty="0"/>
              <a:t> ON </a:t>
            </a:r>
            <a:r>
              <a:rPr lang="en-US" dirty="0" err="1"/>
              <a:t>w.`Product</a:t>
            </a:r>
            <a:r>
              <a:rPr lang="en-US" dirty="0"/>
              <a:t> line` = </a:t>
            </a:r>
            <a:r>
              <a:rPr lang="en-US" dirty="0" err="1"/>
              <a:t>ps</a:t>
            </a:r>
            <a:r>
              <a:rPr lang="en-US" dirty="0"/>
              <a:t>.`Product line`)</a:t>
            </a:r>
          </a:p>
          <a:p>
            <a:endParaRPr lang="en-US" dirty="0"/>
          </a:p>
          <a:p>
            <a:r>
              <a:rPr lang="en-US" dirty="0"/>
              <a:t># Step 3: Select only the anomalous transactions</a:t>
            </a:r>
          </a:p>
          <a:p>
            <a:r>
              <a:rPr lang="en-US" dirty="0"/>
              <a:t>SELECT     `Invoice ID`,    `Product line`,    `Total`,    </a:t>
            </a:r>
            <a:r>
              <a:rPr lang="en-US" dirty="0" err="1"/>
              <a:t>avg_total</a:t>
            </a:r>
            <a:r>
              <a:rPr lang="en-US" dirty="0"/>
              <a:t>,    </a:t>
            </a:r>
            <a:r>
              <a:rPr lang="en-US" dirty="0" err="1"/>
              <a:t>std_total</a:t>
            </a:r>
            <a:r>
              <a:rPr lang="en-US" dirty="0"/>
              <a:t>,    </a:t>
            </a:r>
            <a:r>
              <a:rPr lang="en-US" dirty="0" err="1"/>
              <a:t>Anomaly_TypeFROM</a:t>
            </a:r>
            <a:r>
              <a:rPr lang="en-US" dirty="0"/>
              <a:t>     </a:t>
            </a:r>
            <a:r>
              <a:rPr lang="en-US" dirty="0" err="1"/>
              <a:t>AnomalyCheckWHERE</a:t>
            </a:r>
            <a:r>
              <a:rPr lang="en-US" dirty="0"/>
              <a:t>     </a:t>
            </a:r>
            <a:r>
              <a:rPr lang="en-US" dirty="0" err="1"/>
              <a:t>Anomaly_Type</a:t>
            </a:r>
            <a:r>
              <a:rPr lang="en-US" dirty="0"/>
              <a:t> IS NOT NULLORDER BY     `Product line`, `Total` DESC;</a:t>
            </a:r>
            <a:endParaRPr lang="en-IN" dirty="0"/>
          </a:p>
          <a:p>
            <a:endParaRPr lang="en-IN" dirty="0"/>
          </a:p>
        </p:txBody>
      </p:sp>
    </p:spTree>
    <p:extLst>
      <p:ext uri="{BB962C8B-B14F-4D97-AF65-F5344CB8AC3E}">
        <p14:creationId xmlns:p14="http://schemas.microsoft.com/office/powerpoint/2010/main" val="1178808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D30D3-2129-1053-3CE3-75729C70DFF8}"/>
              </a:ext>
            </a:extLst>
          </p:cNvPr>
          <p:cNvSpPr>
            <a:spLocks noGrp="1"/>
          </p:cNvSpPr>
          <p:nvPr>
            <p:ph type="title"/>
          </p:nvPr>
        </p:nvSpPr>
        <p:spPr/>
        <p:txBody>
          <a:bodyPr>
            <a:normAutofit fontScale="90000"/>
          </a:bodyPr>
          <a:lstStyle/>
          <a:p>
            <a:r>
              <a:rPr lang="en-IN" sz="2900" b="1" dirty="0"/>
              <a:t>Insight </a:t>
            </a:r>
            <a:r>
              <a:rPr lang="en-IN" b="1" dirty="0"/>
              <a:t>: </a:t>
            </a:r>
            <a:r>
              <a:rPr lang="en-US" sz="1800" b="1" dirty="0"/>
              <a:t>Hi</a:t>
            </a:r>
            <a:r>
              <a:rPr lang="en-US" sz="2000" b="1" dirty="0"/>
              <a:t>gh anomalies highlight transactions significantly above the norm. These may indicate large orders, fraud, or reporting errors. Monitoring these helps in auditing and risk management. Some unusually high-value sales found  </a:t>
            </a:r>
            <a:br>
              <a:rPr lang="en-US" sz="2000" b="1" dirty="0"/>
            </a:br>
            <a:br>
              <a:rPr lang="en-US" sz="1800" b="1" dirty="0"/>
            </a:br>
            <a:r>
              <a:rPr lang="en-IN" sz="3100" dirty="0"/>
              <a:t>This is result come after apply the query</a:t>
            </a:r>
            <a:endParaRPr lang="en-IN" sz="3100" b="1" dirty="0"/>
          </a:p>
        </p:txBody>
      </p:sp>
      <p:pic>
        <p:nvPicPr>
          <p:cNvPr id="5" name="Content Placeholder 4">
            <a:extLst>
              <a:ext uri="{FF2B5EF4-FFF2-40B4-BE49-F238E27FC236}">
                <a16:creationId xmlns:a16="http://schemas.microsoft.com/office/drawing/2014/main" id="{3352AA3D-9BCD-BD3B-0DA6-8656677537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983" y="2141538"/>
            <a:ext cx="7735710" cy="4351337"/>
          </a:xfrm>
        </p:spPr>
      </p:pic>
    </p:spTree>
    <p:extLst>
      <p:ext uri="{BB962C8B-B14F-4D97-AF65-F5344CB8AC3E}">
        <p14:creationId xmlns:p14="http://schemas.microsoft.com/office/powerpoint/2010/main" val="2572436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ED21-E466-4ED5-CB14-9051B867321B}"/>
              </a:ext>
            </a:extLst>
          </p:cNvPr>
          <p:cNvSpPr>
            <a:spLocks noGrp="1"/>
          </p:cNvSpPr>
          <p:nvPr>
            <p:ph type="title"/>
          </p:nvPr>
        </p:nvSpPr>
        <p:spPr>
          <a:xfrm>
            <a:off x="838200" y="214010"/>
            <a:ext cx="10515600" cy="914400"/>
          </a:xfrm>
        </p:spPr>
        <p:txBody>
          <a:bodyPr>
            <a:normAutofit/>
          </a:bodyPr>
          <a:lstStyle/>
          <a:p>
            <a:r>
              <a:rPr lang="en-US" sz="3600" b="1" dirty="0"/>
              <a:t>Task 5 – Popular Payment Method by City</a:t>
            </a:r>
            <a:endParaRPr lang="en-IN" sz="3600" b="1" dirty="0"/>
          </a:p>
        </p:txBody>
      </p:sp>
      <p:sp>
        <p:nvSpPr>
          <p:cNvPr id="3" name="Content Placeholder 2">
            <a:extLst>
              <a:ext uri="{FF2B5EF4-FFF2-40B4-BE49-F238E27FC236}">
                <a16:creationId xmlns:a16="http://schemas.microsoft.com/office/drawing/2014/main" id="{A1A53CE5-65BD-3522-CB71-3E1310A0E659}"/>
              </a:ext>
            </a:extLst>
          </p:cNvPr>
          <p:cNvSpPr>
            <a:spLocks noGrp="1"/>
          </p:cNvSpPr>
          <p:nvPr>
            <p:ph idx="1"/>
          </p:nvPr>
        </p:nvSpPr>
        <p:spPr>
          <a:xfrm>
            <a:off x="838200" y="1235413"/>
            <a:ext cx="10515600" cy="5408578"/>
          </a:xfrm>
        </p:spPr>
        <p:txBody>
          <a:bodyPr>
            <a:normAutofit fontScale="70000" lnSpcReduction="20000"/>
          </a:bodyPr>
          <a:lstStyle/>
          <a:p>
            <a:endParaRPr lang="en-US" dirty="0"/>
          </a:p>
          <a:p>
            <a:r>
              <a:rPr lang="en-US" dirty="0"/>
              <a:t>Objective: Most used payment in each city</a:t>
            </a:r>
          </a:p>
          <a:p>
            <a:endParaRPr lang="en-US" dirty="0"/>
          </a:p>
          <a:p>
            <a:r>
              <a:rPr lang="en-US" dirty="0"/>
              <a:t>QUERY : </a:t>
            </a:r>
          </a:p>
          <a:p>
            <a:endParaRPr lang="en-US" dirty="0"/>
          </a:p>
          <a:p>
            <a:r>
              <a:rPr lang="en-US" dirty="0"/>
              <a:t> # Step 1: Count the frequency of each payment method per city</a:t>
            </a:r>
          </a:p>
          <a:p>
            <a:r>
              <a:rPr lang="en-US" dirty="0"/>
              <a:t>WITH </a:t>
            </a:r>
            <a:r>
              <a:rPr lang="en-US" dirty="0" err="1"/>
              <a:t>CityPaymentCount</a:t>
            </a:r>
            <a:r>
              <a:rPr lang="en-US" dirty="0"/>
              <a:t> AS (    SELECT         `City`,         `Payment`,         COUNT(*) AS </a:t>
            </a:r>
            <a:r>
              <a:rPr lang="en-US" dirty="0" err="1"/>
              <a:t>PaymentCount</a:t>
            </a:r>
            <a:r>
              <a:rPr lang="en-US" dirty="0"/>
              <a:t>    FROM         </a:t>
            </a:r>
            <a:r>
              <a:rPr lang="en-US" dirty="0" err="1"/>
              <a:t>walmartsales</a:t>
            </a:r>
            <a:r>
              <a:rPr lang="en-US" dirty="0"/>
              <a:t>    GROUP BY         `City`, `Payment`),</a:t>
            </a:r>
          </a:p>
          <a:p>
            <a:endParaRPr lang="en-US" dirty="0"/>
          </a:p>
          <a:p>
            <a:r>
              <a:rPr lang="en-US" dirty="0"/>
              <a:t># Step 2: Rank payments within each city based on frequency</a:t>
            </a:r>
          </a:p>
          <a:p>
            <a:r>
              <a:rPr lang="en-US" dirty="0" err="1"/>
              <a:t>RankedCityPayments</a:t>
            </a:r>
            <a:r>
              <a:rPr lang="en-US" dirty="0"/>
              <a:t> AS (    SELECT         `City`,         `Payment`,         </a:t>
            </a:r>
            <a:r>
              <a:rPr lang="en-US" dirty="0" err="1"/>
              <a:t>PaymentCount</a:t>
            </a:r>
            <a:r>
              <a:rPr lang="en-US" dirty="0"/>
              <a:t>,        RANK() OVER (PARTITION BY `City` ORDER BY </a:t>
            </a:r>
            <a:r>
              <a:rPr lang="en-US" dirty="0" err="1"/>
              <a:t>PaymentCount</a:t>
            </a:r>
            <a:r>
              <a:rPr lang="en-US" dirty="0"/>
              <a:t> DESC) AS </a:t>
            </a:r>
            <a:r>
              <a:rPr lang="en-US" dirty="0" err="1"/>
              <a:t>PaymentRank</a:t>
            </a:r>
            <a:r>
              <a:rPr lang="en-US" dirty="0"/>
              <a:t>    FROM         </a:t>
            </a:r>
            <a:r>
              <a:rPr lang="en-US" dirty="0" err="1"/>
              <a:t>CityPaymentCount</a:t>
            </a:r>
            <a:r>
              <a:rPr lang="en-US" dirty="0"/>
              <a:t>)</a:t>
            </a:r>
          </a:p>
          <a:p>
            <a:endParaRPr lang="en-US" dirty="0"/>
          </a:p>
          <a:p>
            <a:r>
              <a:rPr lang="en-US" dirty="0"/>
              <a:t># Step 3: Select the most popular payment method in each city</a:t>
            </a:r>
          </a:p>
          <a:p>
            <a:r>
              <a:rPr lang="en-US" dirty="0"/>
              <a:t>SELECT     `City`,     `Payment`,     </a:t>
            </a:r>
            <a:r>
              <a:rPr lang="en-US" dirty="0" err="1"/>
              <a:t>PaymentCountFROM</a:t>
            </a:r>
            <a:r>
              <a:rPr lang="en-US" dirty="0"/>
              <a:t>     </a:t>
            </a:r>
            <a:r>
              <a:rPr lang="en-US" dirty="0" err="1"/>
              <a:t>RankedCityPaymentsWHERE</a:t>
            </a:r>
            <a:r>
              <a:rPr lang="en-US" dirty="0"/>
              <a:t>     </a:t>
            </a:r>
            <a:r>
              <a:rPr lang="en-US" dirty="0" err="1"/>
              <a:t>PaymentRank</a:t>
            </a:r>
            <a:r>
              <a:rPr lang="en-US" dirty="0"/>
              <a:t> = 1ORDER BY     `City`;</a:t>
            </a:r>
          </a:p>
          <a:p>
            <a:endParaRPr lang="en-IN" dirty="0"/>
          </a:p>
        </p:txBody>
      </p:sp>
    </p:spTree>
    <p:extLst>
      <p:ext uri="{BB962C8B-B14F-4D97-AF65-F5344CB8AC3E}">
        <p14:creationId xmlns:p14="http://schemas.microsoft.com/office/powerpoint/2010/main" val="256021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7719-FB5D-1068-1EE9-37E8EFFAD053}"/>
              </a:ext>
            </a:extLst>
          </p:cNvPr>
          <p:cNvSpPr>
            <a:spLocks noGrp="1"/>
          </p:cNvSpPr>
          <p:nvPr>
            <p:ph type="title"/>
          </p:nvPr>
        </p:nvSpPr>
        <p:spPr>
          <a:xfrm>
            <a:off x="838200" y="1225684"/>
            <a:ext cx="10515600" cy="204281"/>
          </a:xfrm>
        </p:spPr>
        <p:txBody>
          <a:bodyPr>
            <a:normAutofit fontScale="90000"/>
          </a:bodyPr>
          <a:lstStyle/>
          <a:p>
            <a:r>
              <a:rPr lang="en-IN" sz="3200" b="1" dirty="0"/>
              <a:t>Insight : </a:t>
            </a:r>
            <a:r>
              <a:rPr lang="en-US" sz="2700" dirty="0"/>
              <a:t>Understanding city-level payment preferences can help Walmart streamline POS systems and promote the most used methods, improving customer satisfaction. </a:t>
            </a:r>
            <a:r>
              <a:rPr lang="en-US" sz="2700" dirty="0" err="1"/>
              <a:t>Ewallet</a:t>
            </a:r>
            <a:r>
              <a:rPr lang="en-US" sz="2700" dirty="0"/>
              <a:t> is top in most locations . </a:t>
            </a:r>
            <a:br>
              <a:rPr lang="en-US" sz="2700" dirty="0"/>
            </a:br>
            <a:br>
              <a:rPr lang="en-US" sz="2700" dirty="0"/>
            </a:br>
            <a:r>
              <a:rPr lang="en-IN" sz="2800" dirty="0"/>
              <a:t>This is result come after apply the query</a:t>
            </a:r>
            <a:br>
              <a:rPr lang="en-US" sz="2700" dirty="0"/>
            </a:br>
            <a:br>
              <a:rPr lang="en-US" sz="3200" dirty="0"/>
            </a:br>
            <a:endParaRPr lang="en-IN" sz="3200" dirty="0"/>
          </a:p>
        </p:txBody>
      </p:sp>
      <p:pic>
        <p:nvPicPr>
          <p:cNvPr id="5" name="Content Placeholder 4">
            <a:extLst>
              <a:ext uri="{FF2B5EF4-FFF2-40B4-BE49-F238E27FC236}">
                <a16:creationId xmlns:a16="http://schemas.microsoft.com/office/drawing/2014/main" id="{7B585380-52A5-4C64-FD68-2459984263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0052" y="2645923"/>
            <a:ext cx="4659548" cy="3424137"/>
          </a:xfrm>
        </p:spPr>
      </p:pic>
    </p:spTree>
    <p:extLst>
      <p:ext uri="{BB962C8B-B14F-4D97-AF65-F5344CB8AC3E}">
        <p14:creationId xmlns:p14="http://schemas.microsoft.com/office/powerpoint/2010/main" val="2760477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E54B-D848-1569-8528-F7200EA1ECC5}"/>
              </a:ext>
            </a:extLst>
          </p:cNvPr>
          <p:cNvSpPr>
            <a:spLocks noGrp="1"/>
          </p:cNvSpPr>
          <p:nvPr>
            <p:ph type="title"/>
          </p:nvPr>
        </p:nvSpPr>
        <p:spPr>
          <a:xfrm>
            <a:off x="838200" y="170572"/>
            <a:ext cx="10515600" cy="821649"/>
          </a:xfrm>
        </p:spPr>
        <p:txBody>
          <a:bodyPr>
            <a:normAutofit/>
          </a:bodyPr>
          <a:lstStyle/>
          <a:p>
            <a:r>
              <a:rPr lang="en-US" sz="3600" b="1" dirty="0"/>
              <a:t>Task 6 – Monthly Sales by Gender</a:t>
            </a:r>
            <a:endParaRPr lang="en-IN" sz="3600" b="1" dirty="0"/>
          </a:p>
        </p:txBody>
      </p:sp>
      <p:sp>
        <p:nvSpPr>
          <p:cNvPr id="3" name="Content Placeholder 2">
            <a:extLst>
              <a:ext uri="{FF2B5EF4-FFF2-40B4-BE49-F238E27FC236}">
                <a16:creationId xmlns:a16="http://schemas.microsoft.com/office/drawing/2014/main" id="{FCE8C740-8935-40FA-6564-FCF5A1DC1864}"/>
              </a:ext>
            </a:extLst>
          </p:cNvPr>
          <p:cNvSpPr>
            <a:spLocks noGrp="1"/>
          </p:cNvSpPr>
          <p:nvPr>
            <p:ph idx="1"/>
          </p:nvPr>
        </p:nvSpPr>
        <p:spPr>
          <a:xfrm>
            <a:off x="0" y="1254868"/>
            <a:ext cx="12191999" cy="5865779"/>
          </a:xfrm>
        </p:spPr>
        <p:txBody>
          <a:bodyPr/>
          <a:lstStyle/>
          <a:p>
            <a:endParaRPr lang="en-US" dirty="0"/>
          </a:p>
          <a:p>
            <a:r>
              <a:rPr lang="en-US" dirty="0"/>
              <a:t>Objective: Compare male vs female sales</a:t>
            </a:r>
          </a:p>
          <a:p>
            <a:endParaRPr lang="en-IN" dirty="0"/>
          </a:p>
          <a:p>
            <a:r>
              <a:rPr lang="en-IN" dirty="0"/>
              <a:t>QUERY : </a:t>
            </a:r>
          </a:p>
          <a:p>
            <a:r>
              <a:rPr lang="en-IN" dirty="0"/>
              <a:t>                </a:t>
            </a:r>
            <a:r>
              <a:rPr lang="en-US" dirty="0"/>
              <a:t>SELECT MONTH(</a:t>
            </a:r>
            <a:r>
              <a:rPr lang="en-US" dirty="0" err="1"/>
              <a:t>Date_clean</a:t>
            </a:r>
            <a:r>
              <a:rPr lang="en-US" dirty="0"/>
              <a:t>) AS </a:t>
            </a:r>
            <a:r>
              <a:rPr lang="en-US" dirty="0" err="1"/>
              <a:t>Sale_Month</a:t>
            </a:r>
            <a:r>
              <a:rPr lang="en-US" dirty="0"/>
              <a:t>,    `Gender`,    SUM(`Total`) AS </a:t>
            </a:r>
            <a:r>
              <a:rPr lang="en-US" dirty="0" err="1"/>
              <a:t>Total_SalesFROM</a:t>
            </a:r>
            <a:r>
              <a:rPr lang="en-US" dirty="0"/>
              <a:t> </a:t>
            </a:r>
            <a:r>
              <a:rPr lang="en-US" dirty="0" err="1"/>
              <a:t>walmartsalesGROUP</a:t>
            </a:r>
            <a:r>
              <a:rPr lang="en-US" dirty="0"/>
              <a:t> BY MONTH(</a:t>
            </a:r>
            <a:r>
              <a:rPr lang="en-US" dirty="0" err="1"/>
              <a:t>Date_clean</a:t>
            </a:r>
            <a:r>
              <a:rPr lang="en-US" dirty="0"/>
              <a:t>), `</a:t>
            </a:r>
            <a:r>
              <a:rPr lang="en-US" dirty="0" err="1"/>
              <a:t>Gender`ORDER</a:t>
            </a:r>
            <a:r>
              <a:rPr lang="en-US" dirty="0"/>
              <a:t> BY     </a:t>
            </a:r>
            <a:r>
              <a:rPr lang="en-US" dirty="0" err="1"/>
              <a:t>Sale_Month</a:t>
            </a:r>
            <a:r>
              <a:rPr lang="en-US" dirty="0"/>
              <a:t>, Gender;</a:t>
            </a:r>
            <a:endParaRPr lang="en-IN" dirty="0"/>
          </a:p>
        </p:txBody>
      </p:sp>
    </p:spTree>
    <p:extLst>
      <p:ext uri="{BB962C8B-B14F-4D97-AF65-F5344CB8AC3E}">
        <p14:creationId xmlns:p14="http://schemas.microsoft.com/office/powerpoint/2010/main" val="1708850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45F8-2F55-00FF-550B-8AE5DB5303A3}"/>
              </a:ext>
            </a:extLst>
          </p:cNvPr>
          <p:cNvSpPr>
            <a:spLocks noGrp="1"/>
          </p:cNvSpPr>
          <p:nvPr>
            <p:ph type="title"/>
          </p:nvPr>
        </p:nvSpPr>
        <p:spPr/>
        <p:txBody>
          <a:bodyPr>
            <a:normAutofit fontScale="90000"/>
          </a:bodyPr>
          <a:lstStyle/>
          <a:p>
            <a:r>
              <a:rPr lang="en-IN" sz="3600" b="1" dirty="0"/>
              <a:t>Insight : </a:t>
            </a:r>
            <a:r>
              <a:rPr lang="en-US" sz="2700" b="1" dirty="0"/>
              <a:t>Sales are consistent across genders. Minor differences may be exploited in seasonal campaigns (e.g., female-focused promotions near holidays). </a:t>
            </a:r>
            <a:r>
              <a:rPr lang="en-IN" sz="2700" b="1" dirty="0"/>
              <a:t>Female customers slightly higher   </a:t>
            </a:r>
            <a:br>
              <a:rPr lang="en-IN" sz="2700" b="1" dirty="0"/>
            </a:br>
            <a:br>
              <a:rPr lang="en-IN" sz="2700" b="1" dirty="0"/>
            </a:br>
            <a:r>
              <a:rPr lang="en-IN" sz="2700" b="1" dirty="0"/>
              <a:t>This is result come after apply the query</a:t>
            </a:r>
          </a:p>
        </p:txBody>
      </p:sp>
      <p:pic>
        <p:nvPicPr>
          <p:cNvPr id="5" name="Content Placeholder 4">
            <a:extLst>
              <a:ext uri="{FF2B5EF4-FFF2-40B4-BE49-F238E27FC236}">
                <a16:creationId xmlns:a16="http://schemas.microsoft.com/office/drawing/2014/main" id="{26709F6E-E44C-1282-19D8-14CF31A006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822" y="2179638"/>
            <a:ext cx="7106355" cy="3997325"/>
          </a:xfrm>
        </p:spPr>
      </p:pic>
    </p:spTree>
    <p:extLst>
      <p:ext uri="{BB962C8B-B14F-4D97-AF65-F5344CB8AC3E}">
        <p14:creationId xmlns:p14="http://schemas.microsoft.com/office/powerpoint/2010/main" val="612033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543A-3A8C-BE4C-B95D-AC07DA247006}"/>
              </a:ext>
            </a:extLst>
          </p:cNvPr>
          <p:cNvSpPr>
            <a:spLocks noGrp="1"/>
          </p:cNvSpPr>
          <p:nvPr>
            <p:ph type="title"/>
          </p:nvPr>
        </p:nvSpPr>
        <p:spPr/>
        <p:txBody>
          <a:bodyPr>
            <a:normAutofit/>
          </a:bodyPr>
          <a:lstStyle/>
          <a:p>
            <a:r>
              <a:rPr lang="en-US" sz="3200" b="1" dirty="0"/>
              <a:t>Task 7 – Best Product Line by Customer Type</a:t>
            </a:r>
            <a:endParaRPr lang="en-IN" sz="3200" b="1" dirty="0"/>
          </a:p>
        </p:txBody>
      </p:sp>
      <p:sp>
        <p:nvSpPr>
          <p:cNvPr id="3" name="Content Placeholder 2">
            <a:extLst>
              <a:ext uri="{FF2B5EF4-FFF2-40B4-BE49-F238E27FC236}">
                <a16:creationId xmlns:a16="http://schemas.microsoft.com/office/drawing/2014/main" id="{EB948A17-B72B-8F45-D118-AE17C02F83CE}"/>
              </a:ext>
            </a:extLst>
          </p:cNvPr>
          <p:cNvSpPr>
            <a:spLocks noGrp="1"/>
          </p:cNvSpPr>
          <p:nvPr>
            <p:ph idx="1"/>
          </p:nvPr>
        </p:nvSpPr>
        <p:spPr>
          <a:xfrm>
            <a:off x="838200" y="1825625"/>
            <a:ext cx="10515600" cy="4935098"/>
          </a:xfrm>
        </p:spPr>
        <p:txBody>
          <a:bodyPr/>
          <a:lstStyle/>
          <a:p>
            <a:endParaRPr lang="en-US" dirty="0"/>
          </a:p>
          <a:p>
            <a:r>
              <a:rPr lang="en-US" dirty="0"/>
              <a:t>Objective: Popular products by customer type</a:t>
            </a:r>
          </a:p>
          <a:p>
            <a:endParaRPr lang="en-IN" dirty="0"/>
          </a:p>
          <a:p>
            <a:r>
              <a:rPr lang="en-IN" dirty="0"/>
              <a:t>QUERY : </a:t>
            </a:r>
          </a:p>
          <a:p>
            <a:r>
              <a:rPr lang="en-IN" dirty="0"/>
              <a:t>                    </a:t>
            </a:r>
            <a:r>
              <a:rPr lang="en-US" dirty="0"/>
              <a:t>SELECT `Customer </a:t>
            </a:r>
            <a:r>
              <a:rPr lang="en-US" dirty="0" err="1"/>
              <a:t>type`,`Product</a:t>
            </a:r>
            <a:r>
              <a:rPr lang="en-US" dirty="0"/>
              <a:t> line`,    SUM(`Total`) AS </a:t>
            </a:r>
            <a:r>
              <a:rPr lang="en-US" dirty="0" err="1"/>
              <a:t>Total_SalesFROM</a:t>
            </a:r>
            <a:r>
              <a:rPr lang="en-US" dirty="0"/>
              <a:t> </a:t>
            </a:r>
            <a:r>
              <a:rPr lang="en-US" dirty="0" err="1"/>
              <a:t>walmartsalesGROUP</a:t>
            </a:r>
            <a:r>
              <a:rPr lang="en-US" dirty="0"/>
              <a:t> BY `Customer type`, `Product </a:t>
            </a:r>
            <a:r>
              <a:rPr lang="en-US" dirty="0" err="1"/>
              <a:t>line`ORDER</a:t>
            </a:r>
            <a:r>
              <a:rPr lang="en-US" dirty="0"/>
              <a:t> BY `Customer type`, </a:t>
            </a:r>
            <a:r>
              <a:rPr lang="en-US" dirty="0" err="1"/>
              <a:t>Total_Sales</a:t>
            </a:r>
            <a:r>
              <a:rPr lang="en-US" dirty="0"/>
              <a:t> DESC;</a:t>
            </a:r>
            <a:endParaRPr lang="en-IN" dirty="0"/>
          </a:p>
        </p:txBody>
      </p:sp>
    </p:spTree>
    <p:extLst>
      <p:ext uri="{BB962C8B-B14F-4D97-AF65-F5344CB8AC3E}">
        <p14:creationId xmlns:p14="http://schemas.microsoft.com/office/powerpoint/2010/main" val="2187609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2C05-0ED8-A7D7-54DD-76572356972A}"/>
              </a:ext>
            </a:extLst>
          </p:cNvPr>
          <p:cNvSpPr>
            <a:spLocks noGrp="1"/>
          </p:cNvSpPr>
          <p:nvPr>
            <p:ph type="title"/>
          </p:nvPr>
        </p:nvSpPr>
        <p:spPr>
          <a:xfrm>
            <a:off x="1264596" y="1040860"/>
            <a:ext cx="10089204" cy="515566"/>
          </a:xfrm>
        </p:spPr>
        <p:txBody>
          <a:bodyPr>
            <a:normAutofit fontScale="90000"/>
          </a:bodyPr>
          <a:lstStyle/>
          <a:p>
            <a:r>
              <a:rPr lang="en-IN" sz="3000" b="1" dirty="0"/>
              <a:t>Insight: </a:t>
            </a:r>
            <a:r>
              <a:rPr lang="en-US" sz="2400" b="1" dirty="0"/>
              <a:t>Members favor tech products, while normal customers lean toward essentials. Tailoring promotions by type enhances conversion. Members prefer Food, </a:t>
            </a:r>
            <a:r>
              <a:rPr lang="en-US" sz="2400" b="1" dirty="0" err="1"/>
              <a:t>Normals</a:t>
            </a:r>
            <a:r>
              <a:rPr lang="en-US" sz="2400" b="1" dirty="0"/>
              <a:t> prefer Beauty  </a:t>
            </a:r>
            <a:br>
              <a:rPr lang="en-US" sz="2400" b="1" dirty="0"/>
            </a:br>
            <a:br>
              <a:rPr lang="en-US" sz="2400" b="1" dirty="0"/>
            </a:br>
            <a:r>
              <a:rPr lang="en-IN" sz="2700" b="1" dirty="0"/>
              <a:t>This is result come after apply the query</a:t>
            </a:r>
            <a:br>
              <a:rPr lang="en-US" sz="2400" b="1" dirty="0"/>
            </a:br>
            <a:endParaRPr lang="en-IN" sz="2400" b="1" dirty="0"/>
          </a:p>
        </p:txBody>
      </p:sp>
      <p:pic>
        <p:nvPicPr>
          <p:cNvPr id="5" name="Content Placeholder 4">
            <a:extLst>
              <a:ext uri="{FF2B5EF4-FFF2-40B4-BE49-F238E27FC236}">
                <a16:creationId xmlns:a16="http://schemas.microsoft.com/office/drawing/2014/main" id="{0C6A817D-F270-57A7-B716-10FE3A76648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09855" y="2141537"/>
            <a:ext cx="7735712" cy="4351338"/>
          </a:xfrm>
        </p:spPr>
      </p:pic>
    </p:spTree>
    <p:extLst>
      <p:ext uri="{BB962C8B-B14F-4D97-AF65-F5344CB8AC3E}">
        <p14:creationId xmlns:p14="http://schemas.microsoft.com/office/powerpoint/2010/main" val="757934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09DD-0660-C625-5E9E-1D95CE73AF70}"/>
              </a:ext>
            </a:extLst>
          </p:cNvPr>
          <p:cNvSpPr>
            <a:spLocks noGrp="1"/>
          </p:cNvSpPr>
          <p:nvPr>
            <p:ph type="title"/>
          </p:nvPr>
        </p:nvSpPr>
        <p:spPr>
          <a:xfrm>
            <a:off x="838200" y="221574"/>
            <a:ext cx="10515600" cy="741464"/>
          </a:xfrm>
        </p:spPr>
        <p:txBody>
          <a:bodyPr>
            <a:normAutofit/>
          </a:bodyPr>
          <a:lstStyle/>
          <a:p>
            <a:r>
              <a:rPr lang="en-US" sz="3600" b="1" dirty="0"/>
              <a:t>Task 8 – Repeat Customers Within 30 Days</a:t>
            </a:r>
            <a:endParaRPr lang="en-IN" sz="3600" b="1" dirty="0"/>
          </a:p>
        </p:txBody>
      </p:sp>
      <p:sp>
        <p:nvSpPr>
          <p:cNvPr id="3" name="Content Placeholder 2">
            <a:extLst>
              <a:ext uri="{FF2B5EF4-FFF2-40B4-BE49-F238E27FC236}">
                <a16:creationId xmlns:a16="http://schemas.microsoft.com/office/drawing/2014/main" id="{BBF07AB8-CCB3-A7FF-93F4-172EFDC21400}"/>
              </a:ext>
            </a:extLst>
          </p:cNvPr>
          <p:cNvSpPr>
            <a:spLocks noGrp="1"/>
          </p:cNvSpPr>
          <p:nvPr>
            <p:ph idx="1"/>
          </p:nvPr>
        </p:nvSpPr>
        <p:spPr>
          <a:xfrm>
            <a:off x="838200" y="1060314"/>
            <a:ext cx="10515600" cy="5576111"/>
          </a:xfrm>
        </p:spPr>
        <p:txBody>
          <a:bodyPr>
            <a:normAutofit fontScale="85000" lnSpcReduction="20000"/>
          </a:bodyPr>
          <a:lstStyle/>
          <a:p>
            <a:endParaRPr lang="en-US" dirty="0"/>
          </a:p>
          <a:p>
            <a:r>
              <a:rPr lang="en-IN" dirty="0"/>
              <a:t>Objective: Find repeat purchases</a:t>
            </a:r>
          </a:p>
          <a:p>
            <a:endParaRPr lang="en-IN" dirty="0"/>
          </a:p>
          <a:p>
            <a:r>
              <a:rPr lang="en-IN" dirty="0"/>
              <a:t>QUERY </a:t>
            </a:r>
          </a:p>
          <a:p>
            <a:r>
              <a:rPr lang="en-IN" dirty="0"/>
              <a:t>               </a:t>
            </a:r>
            <a:r>
              <a:rPr lang="en-US" dirty="0"/>
              <a:t>SELECT     </a:t>
            </a:r>
            <a:r>
              <a:rPr lang="en-US" dirty="0" err="1"/>
              <a:t>a.`Customer</a:t>
            </a:r>
            <a:r>
              <a:rPr lang="en-US" dirty="0"/>
              <a:t> ID`,     STR_TO_DATE(</a:t>
            </a:r>
            <a:r>
              <a:rPr lang="en-US" dirty="0" err="1"/>
              <a:t>a.date_clean</a:t>
            </a:r>
            <a:r>
              <a:rPr lang="en-US" dirty="0"/>
              <a:t> , '%d/%m/%Y') AS </a:t>
            </a:r>
            <a:r>
              <a:rPr lang="en-US" dirty="0" err="1"/>
              <a:t>First_Purchase</a:t>
            </a:r>
            <a:r>
              <a:rPr lang="en-US" dirty="0"/>
              <a:t>,     STR_TO_DATE(</a:t>
            </a:r>
            <a:r>
              <a:rPr lang="en-US" dirty="0" err="1"/>
              <a:t>b.date_clean</a:t>
            </a:r>
            <a:r>
              <a:rPr lang="en-US" dirty="0"/>
              <a:t> , '%d/%m/%Y') AS </a:t>
            </a:r>
            <a:r>
              <a:rPr lang="en-US" dirty="0" err="1"/>
              <a:t>Repeat_Purchase</a:t>
            </a:r>
            <a:r>
              <a:rPr lang="en-US" dirty="0"/>
              <a:t>,     DATEDIFF(STR_TO_DATE(</a:t>
            </a:r>
            <a:r>
              <a:rPr lang="en-US" dirty="0" err="1"/>
              <a:t>b.date_clean</a:t>
            </a:r>
            <a:r>
              <a:rPr lang="en-US" dirty="0"/>
              <a:t> , '%d/%m/%Y'), STR_TO_DATE(</a:t>
            </a:r>
            <a:r>
              <a:rPr lang="en-US" dirty="0" err="1"/>
              <a:t>a.date_clean</a:t>
            </a:r>
            <a:r>
              <a:rPr lang="en-US" dirty="0"/>
              <a:t>, '%d/%m/%Y')) AS </a:t>
            </a:r>
            <a:r>
              <a:rPr lang="en-US" dirty="0" err="1"/>
              <a:t>Days_Between</a:t>
            </a:r>
            <a:endParaRPr lang="en-US" dirty="0"/>
          </a:p>
          <a:p>
            <a:r>
              <a:rPr lang="en-US" dirty="0"/>
              <a:t>FROM     </a:t>
            </a:r>
            <a:r>
              <a:rPr lang="en-US" dirty="0" err="1"/>
              <a:t>walmartsales</a:t>
            </a:r>
            <a:r>
              <a:rPr lang="en-US" dirty="0"/>
              <a:t> a</a:t>
            </a:r>
          </a:p>
          <a:p>
            <a:r>
              <a:rPr lang="en-US" dirty="0"/>
              <a:t>JOIN     </a:t>
            </a:r>
            <a:r>
              <a:rPr lang="en-US" dirty="0" err="1"/>
              <a:t>walmartsales</a:t>
            </a:r>
            <a:r>
              <a:rPr lang="en-US" dirty="0"/>
              <a:t> b     ON </a:t>
            </a:r>
            <a:r>
              <a:rPr lang="en-US" dirty="0" err="1"/>
              <a:t>a.`Customer</a:t>
            </a:r>
            <a:r>
              <a:rPr lang="en-US" dirty="0"/>
              <a:t> ID` = </a:t>
            </a:r>
            <a:r>
              <a:rPr lang="en-US" dirty="0" err="1"/>
              <a:t>b.`Customer</a:t>
            </a:r>
            <a:r>
              <a:rPr lang="en-US" dirty="0"/>
              <a:t> ID`    AND </a:t>
            </a:r>
            <a:r>
              <a:rPr lang="en-US" dirty="0" err="1"/>
              <a:t>a.`Invoice</a:t>
            </a:r>
            <a:r>
              <a:rPr lang="en-US" dirty="0"/>
              <a:t> ID` &lt;&gt; </a:t>
            </a:r>
            <a:r>
              <a:rPr lang="en-US" dirty="0" err="1"/>
              <a:t>b.`Invoice</a:t>
            </a:r>
            <a:r>
              <a:rPr lang="en-US" dirty="0"/>
              <a:t> ID`</a:t>
            </a:r>
          </a:p>
          <a:p>
            <a:r>
              <a:rPr lang="en-US" dirty="0"/>
              <a:t>WHERE     </a:t>
            </a:r>
          </a:p>
          <a:p>
            <a:r>
              <a:rPr lang="en-US" dirty="0"/>
              <a:t>DATEDIFF(        STR_TO_DATE(</a:t>
            </a:r>
            <a:r>
              <a:rPr lang="en-US" dirty="0" err="1"/>
              <a:t>b.date_clean</a:t>
            </a:r>
            <a:r>
              <a:rPr lang="en-US" dirty="0"/>
              <a:t>, '%d/%m/%Y'),         STR_TO_DATE(</a:t>
            </a:r>
            <a:r>
              <a:rPr lang="en-US" dirty="0" err="1"/>
              <a:t>a.date_clean</a:t>
            </a:r>
            <a:r>
              <a:rPr lang="en-US" dirty="0"/>
              <a:t>, '%d/%m/%Y')    ) BETWEEN 1 AND 30+</a:t>
            </a:r>
          </a:p>
          <a:p>
            <a:r>
              <a:rPr lang="en-US" dirty="0"/>
              <a:t>ORDER BY     </a:t>
            </a:r>
            <a:r>
              <a:rPr lang="en-US" dirty="0" err="1"/>
              <a:t>a.`Customer</a:t>
            </a:r>
            <a:r>
              <a:rPr lang="en-US" dirty="0"/>
              <a:t> ID`, </a:t>
            </a:r>
            <a:r>
              <a:rPr lang="en-US" dirty="0" err="1"/>
              <a:t>Days_Between</a:t>
            </a:r>
            <a:r>
              <a:rPr lang="en-US" dirty="0"/>
              <a:t>;</a:t>
            </a:r>
            <a:endParaRPr lang="en-IN" dirty="0"/>
          </a:p>
          <a:p>
            <a:endParaRPr lang="en-IN" dirty="0"/>
          </a:p>
        </p:txBody>
      </p:sp>
    </p:spTree>
    <p:extLst>
      <p:ext uri="{BB962C8B-B14F-4D97-AF65-F5344CB8AC3E}">
        <p14:creationId xmlns:p14="http://schemas.microsoft.com/office/powerpoint/2010/main" val="2518098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B5A0-63EC-0765-F69D-B1C4EF2713E4}"/>
              </a:ext>
            </a:extLst>
          </p:cNvPr>
          <p:cNvSpPr>
            <a:spLocks noGrp="1"/>
          </p:cNvSpPr>
          <p:nvPr>
            <p:ph type="title"/>
          </p:nvPr>
        </p:nvSpPr>
        <p:spPr/>
        <p:txBody>
          <a:bodyPr>
            <a:normAutofit fontScale="90000"/>
          </a:bodyPr>
          <a:lstStyle/>
          <a:p>
            <a:r>
              <a:rPr lang="en-IN" sz="3200" b="1" dirty="0"/>
              <a:t>Insight: </a:t>
            </a:r>
            <a:r>
              <a:rPr lang="en-US" sz="2400" b="1" dirty="0"/>
              <a:t>Customers with repeat purchases are high-value targets. Walmart can nurture them through loyalty programs.  And  they show blank </a:t>
            </a:r>
            <a:br>
              <a:rPr lang="en-US" sz="2400" b="1" dirty="0"/>
            </a:br>
            <a:br>
              <a:rPr lang="en-US" sz="2400" b="1" dirty="0"/>
            </a:br>
            <a:r>
              <a:rPr lang="en-IN" sz="2700" b="1" dirty="0"/>
              <a:t>This is result come after apply the query</a:t>
            </a:r>
            <a:br>
              <a:rPr lang="en-US" sz="2400" b="1" dirty="0"/>
            </a:br>
            <a:br>
              <a:rPr lang="en-US" sz="2400" b="1" dirty="0"/>
            </a:br>
            <a:endParaRPr lang="en-IN" sz="2400" b="1" dirty="0"/>
          </a:p>
        </p:txBody>
      </p:sp>
      <p:pic>
        <p:nvPicPr>
          <p:cNvPr id="5" name="Content Placeholder 4">
            <a:extLst>
              <a:ext uri="{FF2B5EF4-FFF2-40B4-BE49-F238E27FC236}">
                <a16:creationId xmlns:a16="http://schemas.microsoft.com/office/drawing/2014/main" id="{032BED7A-33AF-C15B-83AD-F69D675123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394" y="1690688"/>
            <a:ext cx="7735712" cy="4351338"/>
          </a:xfrm>
        </p:spPr>
      </p:pic>
    </p:spTree>
    <p:extLst>
      <p:ext uri="{BB962C8B-B14F-4D97-AF65-F5344CB8AC3E}">
        <p14:creationId xmlns:p14="http://schemas.microsoft.com/office/powerpoint/2010/main" val="328030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C002-0EC3-4F21-5808-13DC58CE4FEE}"/>
              </a:ext>
            </a:extLst>
          </p:cNvPr>
          <p:cNvSpPr>
            <a:spLocks noGrp="1"/>
          </p:cNvSpPr>
          <p:nvPr>
            <p:ph type="title"/>
          </p:nvPr>
        </p:nvSpPr>
        <p:spPr/>
        <p:txBody>
          <a:bodyPr/>
          <a:lstStyle/>
          <a:p>
            <a:pPr algn="ctr"/>
            <a:r>
              <a:rPr lang="en-IN" b="1" dirty="0"/>
              <a:t>Project Introduction &amp; Objectives</a:t>
            </a:r>
          </a:p>
        </p:txBody>
      </p:sp>
      <p:sp>
        <p:nvSpPr>
          <p:cNvPr id="3" name="Content Placeholder 2">
            <a:extLst>
              <a:ext uri="{FF2B5EF4-FFF2-40B4-BE49-F238E27FC236}">
                <a16:creationId xmlns:a16="http://schemas.microsoft.com/office/drawing/2014/main" id="{24FED365-AE21-F2B4-F49D-397BE2FC41B0}"/>
              </a:ext>
            </a:extLst>
          </p:cNvPr>
          <p:cNvSpPr>
            <a:spLocks noGrp="1"/>
          </p:cNvSpPr>
          <p:nvPr>
            <p:ph idx="1"/>
          </p:nvPr>
        </p:nvSpPr>
        <p:spPr>
          <a:xfrm>
            <a:off x="838200" y="1825625"/>
            <a:ext cx="10515600" cy="4400077"/>
          </a:xfrm>
        </p:spPr>
        <p:txBody>
          <a:bodyPr>
            <a:normAutofit/>
          </a:bodyPr>
          <a:lstStyle/>
          <a:p>
            <a:pPr marL="0" indent="0" algn="ctr">
              <a:buNone/>
              <a:defRPr sz="1800"/>
            </a:pPr>
            <a:r>
              <a:rPr lang="en-US" sz="3200" b="1" u="sng" dirty="0" err="1"/>
              <a:t>Inroduction</a:t>
            </a:r>
            <a:r>
              <a:rPr lang="en-US" sz="3200" b="1" u="sng" dirty="0"/>
              <a:t>:</a:t>
            </a:r>
          </a:p>
          <a:p>
            <a:pPr algn="ctr">
              <a:defRPr sz="1800"/>
            </a:pPr>
            <a:endParaRPr lang="en-US" dirty="0"/>
          </a:p>
          <a:p>
            <a:pPr algn="ctr">
              <a:defRPr sz="1800"/>
            </a:pPr>
            <a:r>
              <a:rPr lang="en-US" dirty="0"/>
              <a:t>This project analyzes Walmart’s sales data using SQL.</a:t>
            </a:r>
          </a:p>
          <a:p>
            <a:pPr algn="ctr">
              <a:defRPr sz="1800"/>
            </a:pPr>
            <a:r>
              <a:rPr lang="en-US" dirty="0"/>
              <a:t>Purpose: To gain insights from transactional data.</a:t>
            </a:r>
          </a:p>
          <a:p>
            <a:endParaRPr lang="en-IN" dirty="0"/>
          </a:p>
          <a:p>
            <a:pPr marL="0" indent="0" algn="ctr">
              <a:buNone/>
            </a:pPr>
            <a:r>
              <a:rPr lang="en-IN" sz="3200" b="1" u="sng" dirty="0"/>
              <a:t>Objectives</a:t>
            </a:r>
            <a:r>
              <a:rPr lang="en-IN" b="1" u="sng" dirty="0"/>
              <a:t>:</a:t>
            </a:r>
          </a:p>
          <a:p>
            <a:endParaRPr lang="en-IN" dirty="0"/>
          </a:p>
          <a:p>
            <a:pPr algn="ctr">
              <a:defRPr sz="1800"/>
            </a:pPr>
            <a:r>
              <a:rPr lang="en-US" dirty="0"/>
              <a:t>- Identify high-growth branches</a:t>
            </a:r>
          </a:p>
          <a:p>
            <a:pPr algn="ctr">
              <a:defRPr sz="1800"/>
            </a:pPr>
            <a:r>
              <a:rPr lang="en-US" dirty="0"/>
              <a:t>- Find profitable product lines</a:t>
            </a:r>
          </a:p>
          <a:p>
            <a:pPr algn="ctr">
              <a:defRPr sz="1800"/>
            </a:pPr>
            <a:r>
              <a:rPr lang="en-US" dirty="0"/>
              <a:t>- Analyze customer patterns and sales behavior</a:t>
            </a:r>
          </a:p>
          <a:p>
            <a:endParaRPr lang="en-IN" dirty="0"/>
          </a:p>
        </p:txBody>
      </p:sp>
    </p:spTree>
    <p:extLst>
      <p:ext uri="{BB962C8B-B14F-4D97-AF65-F5344CB8AC3E}">
        <p14:creationId xmlns:p14="http://schemas.microsoft.com/office/powerpoint/2010/main" val="4121851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CB92-7522-DFB0-D27F-2730C80A9A2C}"/>
              </a:ext>
            </a:extLst>
          </p:cNvPr>
          <p:cNvSpPr>
            <a:spLocks noGrp="1"/>
          </p:cNvSpPr>
          <p:nvPr>
            <p:ph type="title"/>
          </p:nvPr>
        </p:nvSpPr>
        <p:spPr>
          <a:xfrm>
            <a:off x="838200" y="155643"/>
            <a:ext cx="10515600" cy="817123"/>
          </a:xfrm>
        </p:spPr>
        <p:txBody>
          <a:bodyPr>
            <a:normAutofit/>
          </a:bodyPr>
          <a:lstStyle/>
          <a:p>
            <a:r>
              <a:rPr lang="en-US" sz="3600" b="1" dirty="0"/>
              <a:t>Task 9 – Top 5 Customers by Sales Volume </a:t>
            </a:r>
            <a:endParaRPr lang="en-IN" sz="3600" b="1" dirty="0"/>
          </a:p>
        </p:txBody>
      </p:sp>
      <p:sp>
        <p:nvSpPr>
          <p:cNvPr id="3" name="Content Placeholder 2">
            <a:extLst>
              <a:ext uri="{FF2B5EF4-FFF2-40B4-BE49-F238E27FC236}">
                <a16:creationId xmlns:a16="http://schemas.microsoft.com/office/drawing/2014/main" id="{6B6A1961-5FAD-7761-5600-F4BC16DBCB56}"/>
              </a:ext>
            </a:extLst>
          </p:cNvPr>
          <p:cNvSpPr>
            <a:spLocks noGrp="1"/>
          </p:cNvSpPr>
          <p:nvPr>
            <p:ph idx="1"/>
          </p:nvPr>
        </p:nvSpPr>
        <p:spPr>
          <a:xfrm>
            <a:off x="838200" y="1206230"/>
            <a:ext cx="10515600" cy="5184842"/>
          </a:xfrm>
        </p:spPr>
        <p:txBody>
          <a:bodyPr/>
          <a:lstStyle/>
          <a:p>
            <a:endParaRPr lang="en-US" dirty="0"/>
          </a:p>
          <a:p>
            <a:r>
              <a:rPr lang="en-IN" dirty="0"/>
              <a:t>Objective: Identify top spenders</a:t>
            </a:r>
          </a:p>
          <a:p>
            <a:endParaRPr lang="en-IN" dirty="0"/>
          </a:p>
          <a:p>
            <a:r>
              <a:rPr lang="en-IN" dirty="0"/>
              <a:t>QUERY </a:t>
            </a:r>
          </a:p>
          <a:p>
            <a:r>
              <a:rPr lang="en-IN" dirty="0"/>
              <a:t>             </a:t>
            </a:r>
            <a:r>
              <a:rPr lang="en-US" dirty="0"/>
              <a:t>SELECT `Customer ID`,    SUM(`Total`) AS </a:t>
            </a:r>
            <a:r>
              <a:rPr lang="en-US" dirty="0" err="1"/>
              <a:t>Total_Revenue</a:t>
            </a:r>
            <a:endParaRPr lang="en-US" dirty="0"/>
          </a:p>
          <a:p>
            <a:r>
              <a:rPr lang="en-US" dirty="0"/>
              <a:t>            FROM </a:t>
            </a:r>
            <a:r>
              <a:rPr lang="en-US" dirty="0" err="1"/>
              <a:t>walmartsales</a:t>
            </a:r>
            <a:endParaRPr lang="en-US" dirty="0"/>
          </a:p>
          <a:p>
            <a:r>
              <a:rPr lang="en-US" dirty="0"/>
              <a:t>           GROUP BY `Customer ID`</a:t>
            </a:r>
          </a:p>
          <a:p>
            <a:r>
              <a:rPr lang="en-US" dirty="0"/>
              <a:t>            ORDER BY </a:t>
            </a:r>
            <a:r>
              <a:rPr lang="en-US" dirty="0" err="1"/>
              <a:t>Total_Revenue</a:t>
            </a:r>
            <a:r>
              <a:rPr lang="en-US" dirty="0"/>
              <a:t> DESCLIMIT 5;</a:t>
            </a:r>
            <a:endParaRPr lang="en-IN" dirty="0"/>
          </a:p>
        </p:txBody>
      </p:sp>
    </p:spTree>
    <p:extLst>
      <p:ext uri="{BB962C8B-B14F-4D97-AF65-F5344CB8AC3E}">
        <p14:creationId xmlns:p14="http://schemas.microsoft.com/office/powerpoint/2010/main" val="1830584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D0552-EF2C-62DA-0990-637DDA178B7D}"/>
              </a:ext>
            </a:extLst>
          </p:cNvPr>
          <p:cNvSpPr>
            <a:spLocks noGrp="1"/>
          </p:cNvSpPr>
          <p:nvPr>
            <p:ph type="title"/>
          </p:nvPr>
        </p:nvSpPr>
        <p:spPr>
          <a:xfrm>
            <a:off x="838200" y="379378"/>
            <a:ext cx="10515600" cy="2548647"/>
          </a:xfrm>
        </p:spPr>
        <p:txBody>
          <a:bodyPr>
            <a:normAutofit/>
          </a:bodyPr>
          <a:lstStyle/>
          <a:p>
            <a:r>
              <a:rPr lang="en-IN" sz="3200" b="1" dirty="0"/>
              <a:t>Insight: </a:t>
            </a:r>
            <a:r>
              <a:rPr lang="en-US" sz="2400" b="1" dirty="0"/>
              <a:t>Top customers contribute significantly. Exclusive offers and early access privileges will improve retention. Target these customers with offers . </a:t>
            </a:r>
            <a:br>
              <a:rPr lang="en-US" sz="2400" b="1" dirty="0"/>
            </a:br>
            <a:br>
              <a:rPr lang="en-US" sz="2400" b="1" dirty="0"/>
            </a:br>
            <a:r>
              <a:rPr lang="en-IN" sz="3100" b="1" dirty="0"/>
              <a:t>This is result come after apply the query</a:t>
            </a:r>
            <a:br>
              <a:rPr lang="en-US" sz="2400" b="1" dirty="0"/>
            </a:br>
            <a:br>
              <a:rPr lang="en-US" sz="2400" b="1" dirty="0"/>
            </a:br>
            <a:endParaRPr lang="en-IN" sz="2400" b="1" dirty="0"/>
          </a:p>
        </p:txBody>
      </p:sp>
      <p:pic>
        <p:nvPicPr>
          <p:cNvPr id="5" name="Content Placeholder 4">
            <a:extLst>
              <a:ext uri="{FF2B5EF4-FFF2-40B4-BE49-F238E27FC236}">
                <a16:creationId xmlns:a16="http://schemas.microsoft.com/office/drawing/2014/main" id="{DDC8C688-4397-1ED5-BA2E-AD995F793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9780" y="3346316"/>
            <a:ext cx="4309352" cy="2398100"/>
          </a:xfrm>
        </p:spPr>
      </p:pic>
    </p:spTree>
    <p:extLst>
      <p:ext uri="{BB962C8B-B14F-4D97-AF65-F5344CB8AC3E}">
        <p14:creationId xmlns:p14="http://schemas.microsoft.com/office/powerpoint/2010/main" val="1560747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5CB8C-468A-E1BA-1839-23E795FA09BB}"/>
              </a:ext>
            </a:extLst>
          </p:cNvPr>
          <p:cNvSpPr>
            <a:spLocks noGrp="1"/>
          </p:cNvSpPr>
          <p:nvPr>
            <p:ph type="title"/>
          </p:nvPr>
        </p:nvSpPr>
        <p:spPr>
          <a:xfrm>
            <a:off x="838200" y="226438"/>
            <a:ext cx="10515600" cy="814422"/>
          </a:xfrm>
        </p:spPr>
        <p:txBody>
          <a:bodyPr>
            <a:normAutofit/>
          </a:bodyPr>
          <a:lstStyle/>
          <a:p>
            <a:r>
              <a:rPr lang="en-US" sz="4000" b="1" dirty="0"/>
              <a:t>Task 10 – Sales by Day of the Week</a:t>
            </a:r>
            <a:endParaRPr lang="en-IN" sz="4000" b="1" dirty="0"/>
          </a:p>
        </p:txBody>
      </p:sp>
      <p:sp>
        <p:nvSpPr>
          <p:cNvPr id="3" name="Content Placeholder 2">
            <a:extLst>
              <a:ext uri="{FF2B5EF4-FFF2-40B4-BE49-F238E27FC236}">
                <a16:creationId xmlns:a16="http://schemas.microsoft.com/office/drawing/2014/main" id="{60C617B0-4FDA-3BF6-D0C3-61E92F1A02C5}"/>
              </a:ext>
            </a:extLst>
          </p:cNvPr>
          <p:cNvSpPr>
            <a:spLocks noGrp="1"/>
          </p:cNvSpPr>
          <p:nvPr>
            <p:ph idx="1"/>
          </p:nvPr>
        </p:nvSpPr>
        <p:spPr>
          <a:xfrm>
            <a:off x="838200" y="1040860"/>
            <a:ext cx="10515600" cy="5136103"/>
          </a:xfrm>
        </p:spPr>
        <p:txBody>
          <a:bodyPr>
            <a:normAutofit fontScale="62500" lnSpcReduction="20000"/>
          </a:bodyPr>
          <a:lstStyle/>
          <a:p>
            <a:endParaRPr lang="en-US" dirty="0"/>
          </a:p>
          <a:p>
            <a:r>
              <a:rPr lang="en-IN" dirty="0"/>
              <a:t>Objective: Best sales day</a:t>
            </a:r>
          </a:p>
          <a:p>
            <a:endParaRPr lang="en-IN" dirty="0"/>
          </a:p>
          <a:p>
            <a:r>
              <a:rPr lang="en-IN" dirty="0"/>
              <a:t>QUERY : </a:t>
            </a:r>
          </a:p>
          <a:p>
            <a:r>
              <a:rPr lang="en-IN" dirty="0"/>
              <a:t>                   </a:t>
            </a:r>
            <a:r>
              <a:rPr lang="en-US" dirty="0"/>
              <a:t>SELECT     CASE         </a:t>
            </a:r>
          </a:p>
          <a:p>
            <a:r>
              <a:rPr lang="en-US" dirty="0"/>
              <a:t>WHEN DAYOFWEEK(</a:t>
            </a:r>
            <a:r>
              <a:rPr lang="en-US" dirty="0" err="1"/>
              <a:t>date_clean</a:t>
            </a:r>
            <a:r>
              <a:rPr lang="en-US" dirty="0"/>
              <a:t>) = 1 THEN 'Sunday'        </a:t>
            </a:r>
          </a:p>
          <a:p>
            <a:r>
              <a:rPr lang="en-US" dirty="0"/>
              <a:t>WHEN DAYOFWEEK(</a:t>
            </a:r>
            <a:r>
              <a:rPr lang="en-US" dirty="0" err="1"/>
              <a:t>date_clean</a:t>
            </a:r>
            <a:r>
              <a:rPr lang="en-US" dirty="0"/>
              <a:t>) = 2 THEN 'Monday'       </a:t>
            </a:r>
          </a:p>
          <a:p>
            <a:r>
              <a:rPr lang="en-US" dirty="0"/>
              <a:t> WHEN DAYOFWEEK(</a:t>
            </a:r>
            <a:r>
              <a:rPr lang="en-US" dirty="0" err="1"/>
              <a:t>date_clean</a:t>
            </a:r>
            <a:r>
              <a:rPr lang="en-US" dirty="0"/>
              <a:t>) = 3 THEN 'Tuesday'       </a:t>
            </a:r>
          </a:p>
          <a:p>
            <a:r>
              <a:rPr lang="en-US" dirty="0"/>
              <a:t> WHEN DAYOFWEEK(</a:t>
            </a:r>
            <a:r>
              <a:rPr lang="en-US" dirty="0" err="1"/>
              <a:t>date_clean</a:t>
            </a:r>
            <a:r>
              <a:rPr lang="en-US" dirty="0"/>
              <a:t>) = 4 THEN 'Wednesday'        </a:t>
            </a:r>
          </a:p>
          <a:p>
            <a:r>
              <a:rPr lang="en-US" dirty="0"/>
              <a:t>WHEN DAYOFWEEK(</a:t>
            </a:r>
            <a:r>
              <a:rPr lang="en-US" dirty="0" err="1"/>
              <a:t>date_clean</a:t>
            </a:r>
            <a:r>
              <a:rPr lang="en-US" dirty="0"/>
              <a:t>) = 5 THEN 'Thursday'        </a:t>
            </a:r>
          </a:p>
          <a:p>
            <a:r>
              <a:rPr lang="en-US" dirty="0"/>
              <a:t>WHEN DAYOFWEEK(</a:t>
            </a:r>
            <a:r>
              <a:rPr lang="en-US" dirty="0" err="1"/>
              <a:t>date_clean</a:t>
            </a:r>
            <a:r>
              <a:rPr lang="en-US" dirty="0"/>
              <a:t>) = 6 THEN 'Friday'        </a:t>
            </a:r>
          </a:p>
          <a:p>
            <a:r>
              <a:rPr lang="en-US" dirty="0"/>
              <a:t>WHEN DAYOFWEEK(</a:t>
            </a:r>
            <a:r>
              <a:rPr lang="en-US" dirty="0" err="1"/>
              <a:t>date_clean</a:t>
            </a:r>
            <a:r>
              <a:rPr lang="en-US" dirty="0"/>
              <a:t>) = 7 THEN 'Saturday'    </a:t>
            </a:r>
          </a:p>
          <a:p>
            <a:r>
              <a:rPr lang="en-US" dirty="0"/>
              <a:t>END AS </a:t>
            </a:r>
            <a:r>
              <a:rPr lang="en-US" dirty="0" err="1"/>
              <a:t>Day_of_Week_Name</a:t>
            </a:r>
            <a:r>
              <a:rPr lang="en-US" dirty="0"/>
              <a:t>,    SUM(Total) AS </a:t>
            </a:r>
            <a:r>
              <a:rPr lang="en-US" dirty="0" err="1"/>
              <a:t>Total_Sales</a:t>
            </a:r>
            <a:endParaRPr lang="en-US" dirty="0"/>
          </a:p>
          <a:p>
            <a:r>
              <a:rPr lang="en-US" dirty="0"/>
              <a:t>FROM    </a:t>
            </a:r>
            <a:r>
              <a:rPr lang="en-US" dirty="0" err="1"/>
              <a:t>walmartsales</a:t>
            </a:r>
            <a:endParaRPr lang="en-US" dirty="0"/>
          </a:p>
          <a:p>
            <a:r>
              <a:rPr lang="en-US" dirty="0"/>
              <a:t>GROUP BY     </a:t>
            </a:r>
            <a:r>
              <a:rPr lang="en-US" dirty="0" err="1"/>
              <a:t>Day_of_Week_Name</a:t>
            </a:r>
            <a:endParaRPr lang="en-US" dirty="0"/>
          </a:p>
          <a:p>
            <a:r>
              <a:rPr lang="en-US" dirty="0"/>
              <a:t>ORDER BY     </a:t>
            </a:r>
            <a:r>
              <a:rPr lang="en-US" dirty="0" err="1"/>
              <a:t>Total_Sales</a:t>
            </a:r>
            <a:r>
              <a:rPr lang="en-US" dirty="0"/>
              <a:t> DESC;</a:t>
            </a:r>
            <a:endParaRPr lang="en-IN" dirty="0"/>
          </a:p>
        </p:txBody>
      </p:sp>
    </p:spTree>
    <p:extLst>
      <p:ext uri="{BB962C8B-B14F-4D97-AF65-F5344CB8AC3E}">
        <p14:creationId xmlns:p14="http://schemas.microsoft.com/office/powerpoint/2010/main" val="2207290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D109-8E48-55EA-D729-E039D9122126}"/>
              </a:ext>
            </a:extLst>
          </p:cNvPr>
          <p:cNvSpPr>
            <a:spLocks noGrp="1"/>
          </p:cNvSpPr>
          <p:nvPr>
            <p:ph type="title"/>
          </p:nvPr>
        </p:nvSpPr>
        <p:spPr/>
        <p:txBody>
          <a:bodyPr>
            <a:normAutofit fontScale="90000"/>
          </a:bodyPr>
          <a:lstStyle/>
          <a:p>
            <a:r>
              <a:rPr lang="en-IN" sz="3400" b="1" dirty="0"/>
              <a:t>Insight: </a:t>
            </a:r>
            <a:r>
              <a:rPr lang="en-US" sz="2400" b="1" dirty="0"/>
              <a:t>Sales peak on Mondays. Running weekly offers on Mondays could boost overall performance. </a:t>
            </a:r>
            <a:r>
              <a:rPr lang="en-IN" sz="1600" dirty="0"/>
              <a:t>: </a:t>
            </a:r>
            <a:r>
              <a:rPr lang="en-IN" sz="2400" b="1" dirty="0"/>
              <a:t>Tuesdays and Saturdays highest  Sales . </a:t>
            </a:r>
            <a:br>
              <a:rPr lang="en-IN" sz="2400" b="1" dirty="0"/>
            </a:br>
            <a:br>
              <a:rPr lang="en-IN" sz="2400" b="1" dirty="0"/>
            </a:br>
            <a:r>
              <a:rPr lang="en-IN" sz="3600" b="1" dirty="0"/>
              <a:t>This is result come after apply the query</a:t>
            </a:r>
          </a:p>
        </p:txBody>
      </p:sp>
      <p:pic>
        <p:nvPicPr>
          <p:cNvPr id="5" name="Content Placeholder 4">
            <a:extLst>
              <a:ext uri="{FF2B5EF4-FFF2-40B4-BE49-F238E27FC236}">
                <a16:creationId xmlns:a16="http://schemas.microsoft.com/office/drawing/2014/main" id="{6BAAAB00-D061-F390-F041-EAD2855C25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5574" y="2325807"/>
            <a:ext cx="5632315" cy="3668227"/>
          </a:xfrm>
        </p:spPr>
      </p:pic>
    </p:spTree>
    <p:extLst>
      <p:ext uri="{BB962C8B-B14F-4D97-AF65-F5344CB8AC3E}">
        <p14:creationId xmlns:p14="http://schemas.microsoft.com/office/powerpoint/2010/main" val="150574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98FE-52AE-BC85-E926-2F24EC5F3032}"/>
              </a:ext>
            </a:extLst>
          </p:cNvPr>
          <p:cNvSpPr>
            <a:spLocks noGrp="1"/>
          </p:cNvSpPr>
          <p:nvPr>
            <p:ph type="title"/>
          </p:nvPr>
        </p:nvSpPr>
        <p:spPr/>
        <p:txBody>
          <a:bodyPr>
            <a:normAutofit/>
          </a:bodyPr>
          <a:lstStyle/>
          <a:p>
            <a:pPr algn="ctr"/>
            <a:r>
              <a:rPr lang="en-IN" sz="4000" b="1" dirty="0"/>
              <a:t>Summary of Findings</a:t>
            </a:r>
          </a:p>
        </p:txBody>
      </p:sp>
      <p:sp>
        <p:nvSpPr>
          <p:cNvPr id="3" name="Content Placeholder 2">
            <a:extLst>
              <a:ext uri="{FF2B5EF4-FFF2-40B4-BE49-F238E27FC236}">
                <a16:creationId xmlns:a16="http://schemas.microsoft.com/office/drawing/2014/main" id="{1FC98170-39F9-8BA5-75F7-A2677B0B19EC}"/>
              </a:ext>
            </a:extLst>
          </p:cNvPr>
          <p:cNvSpPr>
            <a:spLocks noGrp="1"/>
          </p:cNvSpPr>
          <p:nvPr>
            <p:ph idx="1"/>
          </p:nvPr>
        </p:nvSpPr>
        <p:spPr>
          <a:xfrm>
            <a:off x="1322962" y="2003897"/>
            <a:ext cx="8978629" cy="3005847"/>
          </a:xfrm>
        </p:spPr>
        <p:txBody>
          <a:bodyPr>
            <a:normAutofit/>
          </a:bodyPr>
          <a:lstStyle/>
          <a:p>
            <a:endParaRPr lang="en-US" dirty="0"/>
          </a:p>
          <a:p>
            <a:pPr algn="ctr">
              <a:defRPr sz="1800"/>
            </a:pPr>
            <a:r>
              <a:rPr lang="en-US" dirty="0"/>
              <a:t>- Branch A has top growth</a:t>
            </a:r>
          </a:p>
          <a:p>
            <a:pPr algn="ctr">
              <a:defRPr sz="1800"/>
            </a:pPr>
            <a:r>
              <a:rPr lang="en-US" dirty="0"/>
              <a:t>- Food &amp; Beverages are most profitable</a:t>
            </a:r>
          </a:p>
          <a:p>
            <a:pPr algn="ctr">
              <a:defRPr sz="1800"/>
            </a:pPr>
            <a:r>
              <a:rPr lang="en-US" dirty="0"/>
              <a:t>- Saturday  highest sales</a:t>
            </a:r>
          </a:p>
          <a:p>
            <a:pPr algn="ctr">
              <a:defRPr sz="1800"/>
            </a:pPr>
            <a:r>
              <a:rPr lang="en-US" dirty="0"/>
              <a:t>- </a:t>
            </a:r>
            <a:r>
              <a:rPr lang="en-US" dirty="0" err="1"/>
              <a:t>Ewallets</a:t>
            </a:r>
            <a:r>
              <a:rPr lang="en-US" dirty="0"/>
              <a:t> most preferred</a:t>
            </a:r>
          </a:p>
          <a:p>
            <a:endParaRPr lang="en-IN" dirty="0"/>
          </a:p>
        </p:txBody>
      </p:sp>
    </p:spTree>
    <p:extLst>
      <p:ext uri="{BB962C8B-B14F-4D97-AF65-F5344CB8AC3E}">
        <p14:creationId xmlns:p14="http://schemas.microsoft.com/office/powerpoint/2010/main" val="1005493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6A8F9-D704-3F71-25B3-16C220182FC5}"/>
              </a:ext>
            </a:extLst>
          </p:cNvPr>
          <p:cNvSpPr>
            <a:spLocks noGrp="1"/>
          </p:cNvSpPr>
          <p:nvPr>
            <p:ph type="title"/>
          </p:nvPr>
        </p:nvSpPr>
        <p:spPr/>
        <p:txBody>
          <a:bodyPr>
            <a:normAutofit/>
          </a:bodyPr>
          <a:lstStyle/>
          <a:p>
            <a:pPr algn="ctr"/>
            <a:r>
              <a:rPr lang="en-IN" sz="3600" b="1" dirty="0"/>
              <a:t>Recommendations</a:t>
            </a:r>
          </a:p>
        </p:txBody>
      </p:sp>
      <p:sp>
        <p:nvSpPr>
          <p:cNvPr id="3" name="Content Placeholder 2">
            <a:extLst>
              <a:ext uri="{FF2B5EF4-FFF2-40B4-BE49-F238E27FC236}">
                <a16:creationId xmlns:a16="http://schemas.microsoft.com/office/drawing/2014/main" id="{47ADE9BC-0897-3C2E-23DB-10AF93A29176}"/>
              </a:ext>
            </a:extLst>
          </p:cNvPr>
          <p:cNvSpPr>
            <a:spLocks noGrp="1"/>
          </p:cNvSpPr>
          <p:nvPr>
            <p:ph idx="1"/>
          </p:nvPr>
        </p:nvSpPr>
        <p:spPr>
          <a:xfrm>
            <a:off x="1848256" y="1690687"/>
            <a:ext cx="8696528" cy="3095321"/>
          </a:xfrm>
        </p:spPr>
        <p:txBody>
          <a:bodyPr/>
          <a:lstStyle/>
          <a:p>
            <a:pPr lvl="8" algn="ctr">
              <a:defRPr sz="1800"/>
            </a:pPr>
            <a:endParaRPr lang="en-US" dirty="0"/>
          </a:p>
          <a:p>
            <a:pPr algn="ctr">
              <a:defRPr sz="1800"/>
            </a:pPr>
            <a:endParaRPr lang="en-US" dirty="0"/>
          </a:p>
          <a:p>
            <a:pPr algn="ctr">
              <a:defRPr sz="1800"/>
            </a:pPr>
            <a:r>
              <a:rPr lang="en-US" b="1" dirty="0"/>
              <a:t>- Replicate Branch A strategy</a:t>
            </a:r>
          </a:p>
          <a:p>
            <a:pPr algn="ctr">
              <a:defRPr sz="1800"/>
            </a:pPr>
            <a:r>
              <a:rPr lang="en-US" b="1" dirty="0"/>
              <a:t>- Promote high-profit product lines</a:t>
            </a:r>
          </a:p>
          <a:p>
            <a:pPr algn="ctr">
              <a:defRPr sz="1800"/>
            </a:pPr>
            <a:r>
              <a:rPr lang="en-US" b="1" dirty="0"/>
              <a:t>- Launch loyalty programs</a:t>
            </a:r>
          </a:p>
          <a:p>
            <a:pPr algn="ctr">
              <a:defRPr sz="1800"/>
            </a:pPr>
            <a:r>
              <a:rPr lang="en-US" b="1" dirty="0"/>
              <a:t>- Focus on Saturday  for sales</a:t>
            </a:r>
          </a:p>
          <a:p>
            <a:pPr algn="ctr">
              <a:defRPr sz="1800"/>
            </a:pPr>
            <a:r>
              <a:rPr lang="en-US" b="1" dirty="0"/>
              <a:t>- Improve digital payment options</a:t>
            </a:r>
          </a:p>
          <a:p>
            <a:endParaRPr lang="en-IN" dirty="0"/>
          </a:p>
        </p:txBody>
      </p:sp>
    </p:spTree>
    <p:extLst>
      <p:ext uri="{BB962C8B-B14F-4D97-AF65-F5344CB8AC3E}">
        <p14:creationId xmlns:p14="http://schemas.microsoft.com/office/powerpoint/2010/main" val="1152734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B177-05A0-D880-E962-48F5E5749FAA}"/>
              </a:ext>
            </a:extLst>
          </p:cNvPr>
          <p:cNvSpPr>
            <a:spLocks noGrp="1"/>
          </p:cNvSpPr>
          <p:nvPr>
            <p:ph type="title"/>
          </p:nvPr>
        </p:nvSpPr>
        <p:spPr/>
        <p:txBody>
          <a:bodyPr/>
          <a:lstStyle/>
          <a:p>
            <a:pPr algn="ctr"/>
            <a:r>
              <a:rPr lang="en-IN" b="1" dirty="0"/>
              <a:t>Video Submission</a:t>
            </a:r>
          </a:p>
        </p:txBody>
      </p:sp>
      <p:sp>
        <p:nvSpPr>
          <p:cNvPr id="3" name="Content Placeholder 2">
            <a:extLst>
              <a:ext uri="{FF2B5EF4-FFF2-40B4-BE49-F238E27FC236}">
                <a16:creationId xmlns:a16="http://schemas.microsoft.com/office/drawing/2014/main" id="{CCCFD1D7-701E-D7F2-D98C-D4C8D477119A}"/>
              </a:ext>
            </a:extLst>
          </p:cNvPr>
          <p:cNvSpPr>
            <a:spLocks noGrp="1"/>
          </p:cNvSpPr>
          <p:nvPr>
            <p:ph idx="1"/>
          </p:nvPr>
        </p:nvSpPr>
        <p:spPr/>
        <p:txBody>
          <a:bodyPr>
            <a:normAutofit/>
          </a:bodyPr>
          <a:lstStyle/>
          <a:p>
            <a:endParaRPr lang="en-US" dirty="0"/>
          </a:p>
          <a:p>
            <a:pPr algn="ctr"/>
            <a:r>
              <a:rPr lang="en-IN" sz="3200" b="1" dirty="0"/>
              <a:t>      Video upload in google drive and video link is here :</a:t>
            </a:r>
          </a:p>
          <a:p>
            <a:pPr algn="ctr"/>
            <a:endParaRPr lang="en-IN" sz="3200" b="1" dirty="0"/>
          </a:p>
          <a:p>
            <a:pPr algn="ctr"/>
            <a:endParaRPr lang="en-IN" sz="3200" b="1" dirty="0">
              <a:hlinkClick r:id="rId2"/>
            </a:endParaRPr>
          </a:p>
          <a:p>
            <a:pPr algn="ctr"/>
            <a:r>
              <a:rPr lang="en-IN" sz="3200" b="1" dirty="0">
                <a:hlinkClick r:id="rId2"/>
              </a:rPr>
              <a:t>https://drive.google.com/file/d/1ditxHsvOPw9z6wiaotfn56TBMfZZKLOV/view?usp=sharing</a:t>
            </a:r>
            <a:endParaRPr lang="en-IN" sz="3200" b="1" dirty="0"/>
          </a:p>
        </p:txBody>
      </p:sp>
      <p:sp>
        <p:nvSpPr>
          <p:cNvPr id="4" name="Arrow: Down 3">
            <a:extLst>
              <a:ext uri="{FF2B5EF4-FFF2-40B4-BE49-F238E27FC236}">
                <a16:creationId xmlns:a16="http://schemas.microsoft.com/office/drawing/2014/main" id="{FBFDA0D6-D8B3-0C5C-3A1A-86DFD91FD0A8}"/>
              </a:ext>
            </a:extLst>
          </p:cNvPr>
          <p:cNvSpPr/>
          <p:nvPr/>
        </p:nvSpPr>
        <p:spPr>
          <a:xfrm>
            <a:off x="5758775" y="3132306"/>
            <a:ext cx="865761" cy="5933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646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8AD1-35C7-F483-AF00-D9735844F77A}"/>
              </a:ext>
            </a:extLst>
          </p:cNvPr>
          <p:cNvSpPr>
            <a:spLocks noGrp="1"/>
          </p:cNvSpPr>
          <p:nvPr>
            <p:ph type="title"/>
          </p:nvPr>
        </p:nvSpPr>
        <p:spPr/>
        <p:txBody>
          <a:bodyPr/>
          <a:lstStyle/>
          <a:p>
            <a:pPr algn="ctr"/>
            <a:r>
              <a:rPr lang="en-IN" b="1" dirty="0"/>
              <a:t>Project Overview</a:t>
            </a:r>
          </a:p>
        </p:txBody>
      </p:sp>
      <p:sp>
        <p:nvSpPr>
          <p:cNvPr id="3" name="Content Placeholder 2">
            <a:extLst>
              <a:ext uri="{FF2B5EF4-FFF2-40B4-BE49-F238E27FC236}">
                <a16:creationId xmlns:a16="http://schemas.microsoft.com/office/drawing/2014/main" id="{094658D5-AF2C-BC8C-4816-288C80F0A8A0}"/>
              </a:ext>
            </a:extLst>
          </p:cNvPr>
          <p:cNvSpPr>
            <a:spLocks noGrp="1"/>
          </p:cNvSpPr>
          <p:nvPr>
            <p:ph idx="1"/>
          </p:nvPr>
        </p:nvSpPr>
        <p:spPr>
          <a:xfrm>
            <a:off x="838200" y="1825625"/>
            <a:ext cx="10515600" cy="4935098"/>
          </a:xfrm>
        </p:spPr>
        <p:txBody>
          <a:bodyPr>
            <a:normAutofit lnSpcReduction="10000"/>
          </a:bodyPr>
          <a:lstStyle/>
          <a:p>
            <a:r>
              <a:rPr lang="en-US" dirty="0"/>
              <a:t>Walmart is one of the largest retail chains with wide customer and product diversity.</a:t>
            </a:r>
          </a:p>
          <a:p>
            <a:endParaRPr lang="en-US" dirty="0"/>
          </a:p>
          <a:p>
            <a:r>
              <a:rPr lang="en-US" dirty="0"/>
              <a:t>This project analyzes their transaction data to derive insights using MySQL.</a:t>
            </a:r>
          </a:p>
          <a:p>
            <a:endParaRPr lang="en-US" dirty="0"/>
          </a:p>
          <a:p>
            <a:r>
              <a:rPr lang="en-US" dirty="0"/>
              <a:t>Dataset fields: Branch, City, Product Line, Gender, Customer Type, Payment Method, Date, Time, Total, Gross Income, Date field cleaned as '</a:t>
            </a:r>
            <a:r>
              <a:rPr lang="en-US" dirty="0" err="1"/>
              <a:t>date_clean</a:t>
            </a:r>
            <a:r>
              <a:rPr lang="en-US" dirty="0"/>
              <a:t>'</a:t>
            </a:r>
          </a:p>
          <a:p>
            <a:endParaRPr lang="en-US" dirty="0"/>
          </a:p>
          <a:p>
            <a:r>
              <a:rPr lang="en-US" dirty="0"/>
              <a:t>Tools used: MySQL, PowerPoint</a:t>
            </a:r>
            <a:endParaRPr lang="en-IN" dirty="0"/>
          </a:p>
        </p:txBody>
      </p:sp>
    </p:spTree>
    <p:extLst>
      <p:ext uri="{BB962C8B-B14F-4D97-AF65-F5344CB8AC3E}">
        <p14:creationId xmlns:p14="http://schemas.microsoft.com/office/powerpoint/2010/main" val="4222344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33309-193D-D2E7-6900-E08A8166A191}"/>
              </a:ext>
            </a:extLst>
          </p:cNvPr>
          <p:cNvSpPr>
            <a:spLocks noGrp="1"/>
          </p:cNvSpPr>
          <p:nvPr>
            <p:ph type="title"/>
          </p:nvPr>
        </p:nvSpPr>
        <p:spPr>
          <a:xfrm>
            <a:off x="838200" y="365126"/>
            <a:ext cx="10515600" cy="841104"/>
          </a:xfrm>
        </p:spPr>
        <p:txBody>
          <a:bodyPr/>
          <a:lstStyle/>
          <a:p>
            <a:r>
              <a:rPr lang="en-US" b="1" dirty="0"/>
              <a:t>Task 1 – Top Branch by Sales Growth Rate</a:t>
            </a:r>
            <a:endParaRPr lang="en-IN" b="1" dirty="0"/>
          </a:p>
        </p:txBody>
      </p:sp>
      <p:sp>
        <p:nvSpPr>
          <p:cNvPr id="3" name="Content Placeholder 2">
            <a:extLst>
              <a:ext uri="{FF2B5EF4-FFF2-40B4-BE49-F238E27FC236}">
                <a16:creationId xmlns:a16="http://schemas.microsoft.com/office/drawing/2014/main" id="{FECBA9DF-3B99-DF6F-F1FA-3E6B93E7E54A}"/>
              </a:ext>
            </a:extLst>
          </p:cNvPr>
          <p:cNvSpPr>
            <a:spLocks noGrp="1"/>
          </p:cNvSpPr>
          <p:nvPr>
            <p:ph idx="1"/>
          </p:nvPr>
        </p:nvSpPr>
        <p:spPr>
          <a:xfrm>
            <a:off x="838200" y="1206230"/>
            <a:ext cx="10515600" cy="5466944"/>
          </a:xfrm>
        </p:spPr>
        <p:txBody>
          <a:bodyPr>
            <a:normAutofit fontScale="85000" lnSpcReduction="20000"/>
          </a:bodyPr>
          <a:lstStyle/>
          <a:p>
            <a:endParaRPr lang="en-US" dirty="0"/>
          </a:p>
          <a:p>
            <a:r>
              <a:rPr lang="en-US" dirty="0"/>
              <a:t>Objective: Find branch with highest growth</a:t>
            </a:r>
          </a:p>
          <a:p>
            <a:endParaRPr lang="en-US" dirty="0"/>
          </a:p>
          <a:p>
            <a:r>
              <a:rPr lang="en-IN" dirty="0"/>
              <a:t>Query:</a:t>
            </a:r>
            <a:r>
              <a:rPr lang="en-US" dirty="0"/>
              <a:t> </a:t>
            </a:r>
          </a:p>
          <a:p>
            <a:r>
              <a:rPr lang="en-US" dirty="0"/>
              <a:t>                     # calculate total monthly sales for each Branch</a:t>
            </a:r>
          </a:p>
          <a:p>
            <a:r>
              <a:rPr lang="en-US" dirty="0"/>
              <a:t> select branch , </a:t>
            </a:r>
            <a:r>
              <a:rPr lang="en-US" dirty="0" err="1"/>
              <a:t>date_format</a:t>
            </a:r>
            <a:r>
              <a:rPr lang="en-US" dirty="0"/>
              <a:t>(</a:t>
            </a:r>
            <a:r>
              <a:rPr lang="en-US" dirty="0" err="1"/>
              <a:t>date_clean</a:t>
            </a:r>
            <a:r>
              <a:rPr lang="en-US" dirty="0"/>
              <a:t>, '%Y-%m') as month ,sum(total) as </a:t>
            </a:r>
            <a:r>
              <a:rPr lang="en-US" dirty="0" err="1"/>
              <a:t>monthly_salesfrom</a:t>
            </a:r>
            <a:r>
              <a:rPr lang="en-US" dirty="0"/>
              <a:t> </a:t>
            </a:r>
            <a:r>
              <a:rPr lang="en-US" dirty="0" err="1"/>
              <a:t>walmartsalesgroup</a:t>
            </a:r>
            <a:r>
              <a:rPr lang="en-US" dirty="0"/>
              <a:t> by branch , month order by branch , month </a:t>
            </a:r>
          </a:p>
          <a:p>
            <a:endParaRPr lang="en-US" dirty="0"/>
          </a:p>
          <a:p>
            <a:r>
              <a:rPr lang="en-US" dirty="0"/>
              <a:t># calculate month - over - month growth rate for each branch</a:t>
            </a:r>
          </a:p>
          <a:p>
            <a:r>
              <a:rPr lang="en-US" dirty="0"/>
              <a:t> SELECT branch, month, </a:t>
            </a:r>
            <a:r>
              <a:rPr lang="en-US" dirty="0" err="1"/>
              <a:t>monthly_sales</a:t>
            </a:r>
            <a:r>
              <a:rPr lang="en-US" dirty="0"/>
              <a:t>,    ROUND(((</a:t>
            </a:r>
            <a:r>
              <a:rPr lang="en-US" dirty="0" err="1"/>
              <a:t>monthly_sales</a:t>
            </a:r>
            <a:r>
              <a:rPr lang="en-US" dirty="0"/>
              <a:t> - LAG(</a:t>
            </a:r>
            <a:r>
              <a:rPr lang="en-US" dirty="0" err="1"/>
              <a:t>monthly_sales</a:t>
            </a:r>
            <a:r>
              <a:rPr lang="en-US" dirty="0"/>
              <a:t>) OVER (PARTITION BY branch ORDER BY month)) /     LAG(</a:t>
            </a:r>
            <a:r>
              <a:rPr lang="en-US" dirty="0" err="1"/>
              <a:t>monthly_sales</a:t>
            </a:r>
            <a:r>
              <a:rPr lang="en-US" dirty="0"/>
              <a:t>) OVER (PARTITION BY branch ORDER BY month)) * 100, 2) AS </a:t>
            </a:r>
            <a:r>
              <a:rPr lang="en-US" dirty="0" err="1"/>
              <a:t>growth_rateFROM</a:t>
            </a:r>
            <a:r>
              <a:rPr lang="en-US" dirty="0"/>
              <a:t>     ( SELECT branch,        MONTH(</a:t>
            </a:r>
            <a:r>
              <a:rPr lang="en-US" dirty="0" err="1"/>
              <a:t>date_clean</a:t>
            </a:r>
            <a:r>
              <a:rPr lang="en-US" dirty="0"/>
              <a:t>) AS month,        SUM(total) AS </a:t>
            </a:r>
            <a:r>
              <a:rPr lang="en-US" dirty="0" err="1"/>
              <a:t>monthly_sales</a:t>
            </a:r>
            <a:r>
              <a:rPr lang="en-US" dirty="0"/>
              <a:t>    FROM  </a:t>
            </a:r>
            <a:r>
              <a:rPr lang="en-US" dirty="0" err="1"/>
              <a:t>walmartsales</a:t>
            </a:r>
            <a:r>
              <a:rPr lang="en-US" dirty="0"/>
              <a:t>    GROUP BY branch, MONTH(</a:t>
            </a:r>
            <a:r>
              <a:rPr lang="en-US" dirty="0" err="1"/>
              <a:t>date_clean</a:t>
            </a:r>
            <a:r>
              <a:rPr lang="en-US" dirty="0"/>
              <a:t>))    AS </a:t>
            </a:r>
            <a:r>
              <a:rPr lang="en-US" dirty="0" err="1"/>
              <a:t>sales_per_monthselect</a:t>
            </a:r>
            <a:r>
              <a:rPr lang="en-US" dirty="0"/>
              <a:t> * from </a:t>
            </a:r>
            <a:r>
              <a:rPr lang="en-US" dirty="0" err="1"/>
              <a:t>walmartsales</a:t>
            </a:r>
            <a:r>
              <a:rPr lang="en-US" dirty="0"/>
              <a:t> </a:t>
            </a:r>
          </a:p>
          <a:p>
            <a:endParaRPr lang="en-IN" dirty="0"/>
          </a:p>
        </p:txBody>
      </p:sp>
    </p:spTree>
    <p:extLst>
      <p:ext uri="{BB962C8B-B14F-4D97-AF65-F5344CB8AC3E}">
        <p14:creationId xmlns:p14="http://schemas.microsoft.com/office/powerpoint/2010/main" val="265050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5EB00-F19C-5D9B-5D0B-92D32226B903}"/>
              </a:ext>
            </a:extLst>
          </p:cNvPr>
          <p:cNvSpPr>
            <a:spLocks noGrp="1"/>
          </p:cNvSpPr>
          <p:nvPr>
            <p:ph type="title"/>
          </p:nvPr>
        </p:nvSpPr>
        <p:spPr>
          <a:xfrm>
            <a:off x="410181" y="145915"/>
            <a:ext cx="10515600" cy="2692638"/>
          </a:xfrm>
        </p:spPr>
        <p:txBody>
          <a:bodyPr>
            <a:normAutofit/>
          </a:bodyPr>
          <a:lstStyle/>
          <a:p>
            <a:r>
              <a:rPr lang="en-IN" dirty="0"/>
              <a:t>Insight: </a:t>
            </a:r>
            <a:r>
              <a:rPr lang="en-US" sz="2600" dirty="0"/>
              <a:t>Branch A leads in total sales, indicating higher customer demand or operational efficiency. Walmart can allocate more promotions and stock to this branch for maximum returns.</a:t>
            </a:r>
            <a:br>
              <a:rPr lang="en-US" dirty="0"/>
            </a:br>
            <a:br>
              <a:rPr lang="en-US" dirty="0"/>
            </a:br>
            <a:r>
              <a:rPr lang="en-IN" sz="4400" dirty="0"/>
              <a:t>This is result come after apply the query</a:t>
            </a:r>
            <a:endParaRPr lang="en-IN" dirty="0"/>
          </a:p>
        </p:txBody>
      </p:sp>
      <p:pic>
        <p:nvPicPr>
          <p:cNvPr id="5" name="Content Placeholder 4">
            <a:extLst>
              <a:ext uri="{FF2B5EF4-FFF2-40B4-BE49-F238E27FC236}">
                <a16:creationId xmlns:a16="http://schemas.microsoft.com/office/drawing/2014/main" id="{C47928AB-93B3-BA6E-A355-62135856C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8214" y="3290554"/>
            <a:ext cx="5439534" cy="3115110"/>
          </a:xfrm>
        </p:spPr>
      </p:pic>
    </p:spTree>
    <p:extLst>
      <p:ext uri="{BB962C8B-B14F-4D97-AF65-F5344CB8AC3E}">
        <p14:creationId xmlns:p14="http://schemas.microsoft.com/office/powerpoint/2010/main" val="3747450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20B8-5C59-EE63-0C45-60E91A20020C}"/>
              </a:ext>
            </a:extLst>
          </p:cNvPr>
          <p:cNvSpPr>
            <a:spLocks noGrp="1"/>
          </p:cNvSpPr>
          <p:nvPr>
            <p:ph type="title"/>
          </p:nvPr>
        </p:nvSpPr>
        <p:spPr>
          <a:xfrm>
            <a:off x="838200" y="116732"/>
            <a:ext cx="10515600" cy="1108953"/>
          </a:xfrm>
        </p:spPr>
        <p:txBody>
          <a:bodyPr>
            <a:normAutofit/>
          </a:bodyPr>
          <a:lstStyle/>
          <a:p>
            <a:r>
              <a:rPr lang="en-US" sz="4000" b="1" dirty="0"/>
              <a:t>Task 2 – Most Profitable Product Line by Branch</a:t>
            </a:r>
            <a:endParaRPr lang="en-IN" sz="4000" b="1" dirty="0"/>
          </a:p>
        </p:txBody>
      </p:sp>
      <p:sp>
        <p:nvSpPr>
          <p:cNvPr id="3" name="Content Placeholder 2">
            <a:extLst>
              <a:ext uri="{FF2B5EF4-FFF2-40B4-BE49-F238E27FC236}">
                <a16:creationId xmlns:a16="http://schemas.microsoft.com/office/drawing/2014/main" id="{0B41E2FE-C63C-F353-3A9D-380693064CB2}"/>
              </a:ext>
            </a:extLst>
          </p:cNvPr>
          <p:cNvSpPr>
            <a:spLocks noGrp="1"/>
          </p:cNvSpPr>
          <p:nvPr>
            <p:ph idx="1"/>
          </p:nvPr>
        </p:nvSpPr>
        <p:spPr>
          <a:xfrm>
            <a:off x="838200" y="1128408"/>
            <a:ext cx="10515600" cy="5612859"/>
          </a:xfrm>
        </p:spPr>
        <p:txBody>
          <a:bodyPr>
            <a:normAutofit lnSpcReduction="10000"/>
          </a:bodyPr>
          <a:lstStyle/>
          <a:p>
            <a:endParaRPr lang="en-US" dirty="0"/>
          </a:p>
          <a:p>
            <a:r>
              <a:rPr lang="en-US" dirty="0"/>
              <a:t>Objective: Find top-profit product lines</a:t>
            </a:r>
          </a:p>
          <a:p>
            <a:endParaRPr lang="en-US" dirty="0"/>
          </a:p>
          <a:p>
            <a:r>
              <a:rPr lang="en-US" dirty="0"/>
              <a:t>QUERY :  </a:t>
            </a:r>
          </a:p>
          <a:p>
            <a:r>
              <a:rPr lang="en-US" dirty="0"/>
              <a:t>         WITH </a:t>
            </a:r>
            <a:r>
              <a:rPr lang="en-US" dirty="0" err="1"/>
              <a:t>ProfitPerLine</a:t>
            </a:r>
            <a:r>
              <a:rPr lang="en-US" dirty="0"/>
              <a:t> AS (    SELECT         Branch,        `Product </a:t>
            </a:r>
          </a:p>
          <a:p>
            <a:pPr marL="0" indent="0">
              <a:buNone/>
            </a:pPr>
            <a:r>
              <a:rPr lang="en-US" dirty="0"/>
              <a:t> line`,        SUM(`gross income`) AS </a:t>
            </a:r>
            <a:r>
              <a:rPr lang="en-US" dirty="0" err="1"/>
              <a:t>Total_Profit</a:t>
            </a:r>
            <a:r>
              <a:rPr lang="en-US" dirty="0"/>
              <a:t>    FROM              </a:t>
            </a:r>
            <a:r>
              <a:rPr lang="en-US" dirty="0" err="1"/>
              <a:t>walmartsales</a:t>
            </a:r>
            <a:r>
              <a:rPr lang="en-US" dirty="0"/>
              <a:t>    GROUP BY         Branch, `Product line`),</a:t>
            </a:r>
            <a:r>
              <a:rPr lang="en-US" dirty="0" err="1"/>
              <a:t>MaxProfitPerBranch</a:t>
            </a:r>
            <a:r>
              <a:rPr lang="en-US" dirty="0"/>
              <a:t> AS (    SELECT         Branch,        MAX(</a:t>
            </a:r>
            <a:r>
              <a:rPr lang="en-US" dirty="0" err="1"/>
              <a:t>Total_Profit</a:t>
            </a:r>
            <a:r>
              <a:rPr lang="en-US" dirty="0"/>
              <a:t>) AS </a:t>
            </a:r>
            <a:r>
              <a:rPr lang="en-US" dirty="0" err="1"/>
              <a:t>Max_Profit</a:t>
            </a:r>
            <a:r>
              <a:rPr lang="en-US" dirty="0"/>
              <a:t>    FROM         </a:t>
            </a:r>
            <a:r>
              <a:rPr lang="en-US" dirty="0" err="1"/>
              <a:t>ProfitPerLine</a:t>
            </a:r>
            <a:r>
              <a:rPr lang="en-US" dirty="0"/>
              <a:t>    GROUP BY         Branch)SELECT     </a:t>
            </a:r>
            <a:r>
              <a:rPr lang="en-US" dirty="0" err="1"/>
              <a:t>p.Branch</a:t>
            </a:r>
            <a:r>
              <a:rPr lang="en-US" dirty="0"/>
              <a:t>,    </a:t>
            </a:r>
            <a:r>
              <a:rPr lang="en-US" dirty="0" err="1"/>
              <a:t>p.`Product</a:t>
            </a:r>
            <a:r>
              <a:rPr lang="en-US" dirty="0"/>
              <a:t> line`,    </a:t>
            </a:r>
            <a:r>
              <a:rPr lang="en-US" dirty="0" err="1"/>
              <a:t>p.Total_ProfitFROM</a:t>
            </a:r>
            <a:r>
              <a:rPr lang="en-US" dirty="0"/>
              <a:t>     </a:t>
            </a:r>
            <a:r>
              <a:rPr lang="en-US" dirty="0" err="1"/>
              <a:t>ProfitPerLine</a:t>
            </a:r>
            <a:r>
              <a:rPr lang="en-US" dirty="0"/>
              <a:t> </a:t>
            </a:r>
            <a:r>
              <a:rPr lang="en-US" dirty="0" err="1"/>
              <a:t>pJOIN</a:t>
            </a:r>
            <a:r>
              <a:rPr lang="en-US" dirty="0"/>
              <a:t>     </a:t>
            </a:r>
            <a:r>
              <a:rPr lang="en-US" dirty="0" err="1"/>
              <a:t>MaxProfitPerBranch</a:t>
            </a:r>
            <a:r>
              <a:rPr lang="en-US" dirty="0"/>
              <a:t> </a:t>
            </a:r>
            <a:r>
              <a:rPr lang="en-US" dirty="0" err="1"/>
              <a:t>mON</a:t>
            </a:r>
            <a:r>
              <a:rPr lang="en-US" dirty="0"/>
              <a:t>     </a:t>
            </a:r>
            <a:r>
              <a:rPr lang="en-US" dirty="0" err="1"/>
              <a:t>p.Branch</a:t>
            </a:r>
            <a:r>
              <a:rPr lang="en-US" dirty="0"/>
              <a:t> = </a:t>
            </a:r>
            <a:r>
              <a:rPr lang="en-US" dirty="0" err="1"/>
              <a:t>m.Branch</a:t>
            </a:r>
            <a:r>
              <a:rPr lang="en-US" dirty="0"/>
              <a:t> AND </a:t>
            </a:r>
            <a:r>
              <a:rPr lang="en-US" dirty="0" err="1"/>
              <a:t>p.Total_Profit</a:t>
            </a:r>
            <a:r>
              <a:rPr lang="en-US" dirty="0"/>
              <a:t> = </a:t>
            </a:r>
            <a:r>
              <a:rPr lang="en-US" dirty="0" err="1"/>
              <a:t>m.Max_ProfitORDER</a:t>
            </a:r>
            <a:r>
              <a:rPr lang="en-US" dirty="0"/>
              <a:t> BY     </a:t>
            </a:r>
            <a:r>
              <a:rPr lang="en-US" dirty="0" err="1"/>
              <a:t>p.Branch</a:t>
            </a:r>
            <a:r>
              <a:rPr lang="en-US" dirty="0"/>
              <a:t>;</a:t>
            </a:r>
          </a:p>
          <a:p>
            <a:endParaRPr lang="en-IN" dirty="0"/>
          </a:p>
        </p:txBody>
      </p:sp>
    </p:spTree>
    <p:extLst>
      <p:ext uri="{BB962C8B-B14F-4D97-AF65-F5344CB8AC3E}">
        <p14:creationId xmlns:p14="http://schemas.microsoft.com/office/powerpoint/2010/main" val="272071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9AC1-00DD-5340-A290-7BADFB48AA84}"/>
              </a:ext>
            </a:extLst>
          </p:cNvPr>
          <p:cNvSpPr>
            <a:spLocks noGrp="1"/>
          </p:cNvSpPr>
          <p:nvPr>
            <p:ph type="title"/>
          </p:nvPr>
        </p:nvSpPr>
        <p:spPr>
          <a:xfrm>
            <a:off x="838200" y="211070"/>
            <a:ext cx="10515600" cy="1359948"/>
          </a:xfrm>
        </p:spPr>
        <p:txBody>
          <a:bodyPr>
            <a:normAutofit fontScale="90000"/>
          </a:bodyPr>
          <a:lstStyle/>
          <a:p>
            <a:r>
              <a:rPr lang="en-IN" sz="4000" b="1" dirty="0"/>
              <a:t>Insight </a:t>
            </a:r>
            <a:r>
              <a:rPr lang="en-IN" sz="3600" dirty="0"/>
              <a:t>: </a:t>
            </a:r>
            <a:r>
              <a:rPr lang="en-US" sz="2700" b="1" dirty="0"/>
              <a:t>Each branch has a unique best-selling product line. Customizing product availability per branch can optimize profit margins and meet local preferences. But Food and Beverages lead in most branches . </a:t>
            </a:r>
            <a:br>
              <a:rPr lang="en-US" sz="1400" dirty="0"/>
            </a:br>
            <a:endParaRPr lang="en-IN" sz="3600" dirty="0"/>
          </a:p>
        </p:txBody>
      </p:sp>
      <p:pic>
        <p:nvPicPr>
          <p:cNvPr id="5" name="Content Placeholder 4">
            <a:extLst>
              <a:ext uri="{FF2B5EF4-FFF2-40B4-BE49-F238E27FC236}">
                <a16:creationId xmlns:a16="http://schemas.microsoft.com/office/drawing/2014/main" id="{4F640FDA-56A3-B140-A798-DBC0C92668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4583" y="1441616"/>
            <a:ext cx="8387644" cy="4988365"/>
          </a:xfrm>
        </p:spPr>
      </p:pic>
    </p:spTree>
    <p:extLst>
      <p:ext uri="{BB962C8B-B14F-4D97-AF65-F5344CB8AC3E}">
        <p14:creationId xmlns:p14="http://schemas.microsoft.com/office/powerpoint/2010/main" val="2251396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3D69-2B9B-0184-730B-9047EE0D9214}"/>
              </a:ext>
            </a:extLst>
          </p:cNvPr>
          <p:cNvSpPr>
            <a:spLocks noGrp="1"/>
          </p:cNvSpPr>
          <p:nvPr>
            <p:ph type="title"/>
          </p:nvPr>
        </p:nvSpPr>
        <p:spPr>
          <a:xfrm>
            <a:off x="838200" y="211847"/>
            <a:ext cx="10515600" cy="938380"/>
          </a:xfrm>
        </p:spPr>
        <p:txBody>
          <a:bodyPr/>
          <a:lstStyle/>
          <a:p>
            <a:r>
              <a:rPr lang="en-US" b="1" dirty="0"/>
              <a:t>Task 3 – Customer Segmentation by Spending</a:t>
            </a:r>
            <a:endParaRPr lang="en-IN" b="1" dirty="0"/>
          </a:p>
        </p:txBody>
      </p:sp>
      <p:sp>
        <p:nvSpPr>
          <p:cNvPr id="3" name="Content Placeholder 2">
            <a:extLst>
              <a:ext uri="{FF2B5EF4-FFF2-40B4-BE49-F238E27FC236}">
                <a16:creationId xmlns:a16="http://schemas.microsoft.com/office/drawing/2014/main" id="{5422BDDC-3C40-D0F0-A16E-284B488D08E5}"/>
              </a:ext>
            </a:extLst>
          </p:cNvPr>
          <p:cNvSpPr>
            <a:spLocks noGrp="1"/>
          </p:cNvSpPr>
          <p:nvPr>
            <p:ph idx="1"/>
          </p:nvPr>
        </p:nvSpPr>
        <p:spPr>
          <a:xfrm>
            <a:off x="838200" y="1150227"/>
            <a:ext cx="10515600" cy="5406216"/>
          </a:xfrm>
        </p:spPr>
        <p:txBody>
          <a:bodyPr>
            <a:normAutofit fontScale="77500" lnSpcReduction="20000"/>
          </a:bodyPr>
          <a:lstStyle/>
          <a:p>
            <a:endParaRPr lang="en-US" dirty="0"/>
          </a:p>
          <a:p>
            <a:r>
              <a:rPr lang="en-US" dirty="0"/>
              <a:t>Objective: Classify customers by spending</a:t>
            </a:r>
          </a:p>
          <a:p>
            <a:endParaRPr lang="en-US" dirty="0"/>
          </a:p>
          <a:p>
            <a:pPr marL="0" indent="0">
              <a:buNone/>
            </a:pPr>
            <a:r>
              <a:rPr lang="en-US" dirty="0"/>
              <a:t>QUERY : </a:t>
            </a:r>
          </a:p>
          <a:p>
            <a:r>
              <a:rPr lang="en-IN" dirty="0"/>
              <a:t> </a:t>
            </a:r>
            <a:r>
              <a:rPr lang="en-US" dirty="0"/>
              <a:t># Step 1: Aggregate total spending per customer</a:t>
            </a:r>
          </a:p>
          <a:p>
            <a:r>
              <a:rPr lang="en-US" dirty="0"/>
              <a:t>WITH </a:t>
            </a:r>
            <a:r>
              <a:rPr lang="en-US" dirty="0" err="1"/>
              <a:t>CustomerSpending</a:t>
            </a:r>
            <a:r>
              <a:rPr lang="en-US" dirty="0"/>
              <a:t> AS (    SELECT         `Customer ID`,        SUM(`Total`) AS </a:t>
            </a:r>
            <a:r>
              <a:rPr lang="en-US" dirty="0" err="1"/>
              <a:t>TotalSpent</a:t>
            </a:r>
            <a:r>
              <a:rPr lang="en-US" dirty="0"/>
              <a:t>    FROM         </a:t>
            </a:r>
            <a:r>
              <a:rPr lang="en-US" dirty="0" err="1"/>
              <a:t>walmartsales</a:t>
            </a:r>
            <a:r>
              <a:rPr lang="en-US" dirty="0"/>
              <a:t>    GROUP BY         `Customer ID`),</a:t>
            </a:r>
          </a:p>
          <a:p>
            <a:endParaRPr lang="en-US" dirty="0"/>
          </a:p>
          <a:p>
            <a:r>
              <a:rPr lang="en-US" dirty="0"/>
              <a:t>#  Step 2: Rank customers using NTILE to divide them into 3 groups</a:t>
            </a:r>
          </a:p>
          <a:p>
            <a:r>
              <a:rPr lang="en-US" dirty="0" err="1"/>
              <a:t>RankedCustomers</a:t>
            </a:r>
            <a:r>
              <a:rPr lang="en-US" dirty="0"/>
              <a:t> AS (    SELECT         `Customer ID`,        </a:t>
            </a:r>
            <a:r>
              <a:rPr lang="en-US" dirty="0" err="1"/>
              <a:t>TotalSpent</a:t>
            </a:r>
            <a:r>
              <a:rPr lang="en-US" dirty="0"/>
              <a:t>,        NTILE(3) OVER (ORDER BY </a:t>
            </a:r>
            <a:r>
              <a:rPr lang="en-US" dirty="0" err="1"/>
              <a:t>TotalSpent</a:t>
            </a:r>
            <a:r>
              <a:rPr lang="en-US" dirty="0"/>
              <a:t> DESC) AS Tier    FROM         </a:t>
            </a:r>
            <a:r>
              <a:rPr lang="en-US" dirty="0" err="1"/>
              <a:t>CustomerSpending</a:t>
            </a:r>
            <a:r>
              <a:rPr lang="en-US" dirty="0"/>
              <a:t>)</a:t>
            </a:r>
          </a:p>
          <a:p>
            <a:endParaRPr lang="en-US" dirty="0"/>
          </a:p>
          <a:p>
            <a:r>
              <a:rPr lang="en-US" dirty="0"/>
              <a:t># Step 3: Assign readable tier labels</a:t>
            </a:r>
          </a:p>
          <a:p>
            <a:r>
              <a:rPr lang="en-US" dirty="0"/>
              <a:t>SELECT     `Customer ID`,    </a:t>
            </a:r>
            <a:r>
              <a:rPr lang="en-US" dirty="0" err="1"/>
              <a:t>TotalSpent</a:t>
            </a:r>
            <a:r>
              <a:rPr lang="en-US" dirty="0"/>
              <a:t>,    CASE         WHEN Tier = 1 THEN 'High Spender'        WHEN Tier = 2 THEN 'Medium Spender'        WHEN Tier = 3 THEN 'Low Spender'    END AS </a:t>
            </a:r>
            <a:r>
              <a:rPr lang="en-US" dirty="0" err="1"/>
              <a:t>Spending_TierFROM</a:t>
            </a:r>
            <a:r>
              <a:rPr lang="en-US" dirty="0"/>
              <a:t>     </a:t>
            </a:r>
            <a:r>
              <a:rPr lang="en-US" dirty="0" err="1"/>
              <a:t>RankedCustomersORDER</a:t>
            </a:r>
            <a:r>
              <a:rPr lang="en-US" dirty="0"/>
              <a:t> BY     </a:t>
            </a:r>
            <a:r>
              <a:rPr lang="en-US" dirty="0" err="1"/>
              <a:t>TotalSpent</a:t>
            </a:r>
            <a:r>
              <a:rPr lang="en-US" dirty="0"/>
              <a:t> DESC;</a:t>
            </a:r>
            <a:endParaRPr lang="en-IN" dirty="0"/>
          </a:p>
        </p:txBody>
      </p:sp>
    </p:spTree>
    <p:extLst>
      <p:ext uri="{BB962C8B-B14F-4D97-AF65-F5344CB8AC3E}">
        <p14:creationId xmlns:p14="http://schemas.microsoft.com/office/powerpoint/2010/main" val="40328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C2F8F-DE8F-D0D1-ED69-87A98F5C0F34}"/>
              </a:ext>
            </a:extLst>
          </p:cNvPr>
          <p:cNvSpPr>
            <a:spLocks noGrp="1"/>
          </p:cNvSpPr>
          <p:nvPr>
            <p:ph type="title"/>
          </p:nvPr>
        </p:nvSpPr>
        <p:spPr>
          <a:xfrm>
            <a:off x="838200" y="214009"/>
            <a:ext cx="10515600" cy="1476679"/>
          </a:xfrm>
        </p:spPr>
        <p:txBody>
          <a:bodyPr>
            <a:normAutofit fontScale="90000"/>
          </a:bodyPr>
          <a:lstStyle/>
          <a:p>
            <a:r>
              <a:rPr lang="en-IN" sz="3200" b="1" dirty="0"/>
              <a:t>Insight : </a:t>
            </a:r>
            <a:r>
              <a:rPr lang="en-US" sz="2000" b="1" dirty="0"/>
              <a:t>Classifying customers helps in personalized targeting. High spenders can be given exclusive offers, while low spenders can be nurtured with special discounts to boost sales.</a:t>
            </a:r>
            <a:r>
              <a:rPr lang="en-IN" sz="1400" b="1" dirty="0"/>
              <a:t> </a:t>
            </a:r>
            <a:r>
              <a:rPr lang="en-IN" sz="2000" b="1" dirty="0"/>
              <a:t>Medium spenders are majority</a:t>
            </a:r>
            <a:br>
              <a:rPr lang="en-US" sz="2000" dirty="0"/>
            </a:br>
            <a:br>
              <a:rPr lang="en-US" sz="2000" dirty="0"/>
            </a:br>
            <a:r>
              <a:rPr lang="en-IN" sz="3600" dirty="0"/>
              <a:t>This is result come after apply the query</a:t>
            </a:r>
            <a:br>
              <a:rPr lang="en-US" sz="2000" dirty="0"/>
            </a:br>
            <a:endParaRPr lang="en-IN" sz="2000" b="1" dirty="0"/>
          </a:p>
        </p:txBody>
      </p:sp>
      <p:pic>
        <p:nvPicPr>
          <p:cNvPr id="5" name="Content Placeholder 4">
            <a:extLst>
              <a:ext uri="{FF2B5EF4-FFF2-40B4-BE49-F238E27FC236}">
                <a16:creationId xmlns:a16="http://schemas.microsoft.com/office/drawing/2014/main" id="{2398A92C-A743-E2E4-350F-F9DF5B7381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6468" y="1825625"/>
            <a:ext cx="5676155" cy="4351338"/>
          </a:xfrm>
        </p:spPr>
      </p:pic>
    </p:spTree>
    <p:extLst>
      <p:ext uri="{BB962C8B-B14F-4D97-AF65-F5344CB8AC3E}">
        <p14:creationId xmlns:p14="http://schemas.microsoft.com/office/powerpoint/2010/main" val="22387133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1902</Words>
  <Application>Microsoft Office PowerPoint</Application>
  <PresentationFormat>Widescreen</PresentationFormat>
  <Paragraphs>160</Paragraphs>
  <Slides>26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Sales Performance Analysis of Walmart Stores</vt:lpstr>
      <vt:lpstr>Project Introduction &amp; Objectives</vt:lpstr>
      <vt:lpstr>Project Overview</vt:lpstr>
      <vt:lpstr>Task 1 – Top Branch by Sales Growth Rate</vt:lpstr>
      <vt:lpstr>Insight: Branch A leads in total sales, indicating higher customer demand or operational efficiency. Walmart can allocate more promotions and stock to this branch for maximum returns.  This is result come after apply the query</vt:lpstr>
      <vt:lpstr>Task 2 – Most Profitable Product Line by Branch</vt:lpstr>
      <vt:lpstr>Insight : Each branch has a unique best-selling product line. Customizing product availability per branch can optimize profit margins and meet local preferences. But Food and Beverages lead in most branches .  </vt:lpstr>
      <vt:lpstr>Task 3 – Customer Segmentation by Spending</vt:lpstr>
      <vt:lpstr>Insight : Classifying customers helps in personalized targeting. High spenders can be given exclusive offers, while low spenders can be nurtured with special discounts to boost sales. Medium spenders are majority  This is result come after apply the query </vt:lpstr>
      <vt:lpstr>Task 4 – Detect Sales Anomalies </vt:lpstr>
      <vt:lpstr>Insight : High anomalies highlight transactions significantly above the norm. These may indicate large orders, fraud, or reporting errors. Monitoring these helps in auditing and risk management. Some unusually high-value sales found    This is result come after apply the query</vt:lpstr>
      <vt:lpstr>Task 5 – Popular Payment Method by City</vt:lpstr>
      <vt:lpstr>Insight : Understanding city-level payment preferences can help Walmart streamline POS systems and promote the most used methods, improving customer satisfaction. Ewallet is top in most locations .   This is result come after apply the query  </vt:lpstr>
      <vt:lpstr>Task 6 – Monthly Sales by Gender</vt:lpstr>
      <vt:lpstr>Insight : Sales are consistent across genders. Minor differences may be exploited in seasonal campaigns (e.g., female-focused promotions near holidays). Female customers slightly higher     This is result come after apply the query</vt:lpstr>
      <vt:lpstr>Task 7 – Best Product Line by Customer Type</vt:lpstr>
      <vt:lpstr>Insight: Members favor tech products, while normal customers lean toward essentials. Tailoring promotions by type enhances conversion. Members prefer Food, Normals prefer Beauty    This is result come after apply the query </vt:lpstr>
      <vt:lpstr>Task 8 – Repeat Customers Within 30 Days</vt:lpstr>
      <vt:lpstr>Insight: Customers with repeat purchases are high-value targets. Walmart can nurture them through loyalty programs.  And  they show blank   This is result come after apply the query  </vt:lpstr>
      <vt:lpstr>Task 9 – Top 5 Customers by Sales Volume </vt:lpstr>
      <vt:lpstr>Insight: Top customers contribute significantly. Exclusive offers and early access privileges will improve retention. Target these customers with offers .   This is result come after apply the query  </vt:lpstr>
      <vt:lpstr>Task 10 – Sales by Day of the Week</vt:lpstr>
      <vt:lpstr>Insight: Sales peak on Mondays. Running weekly offers on Mondays could boost overall performance. : Tuesdays and Saturdays highest  Sales .   This is result come after apply the query</vt:lpstr>
      <vt:lpstr>Summary of Findings</vt:lpstr>
      <vt:lpstr>Recommendations</vt:lpstr>
      <vt:lpstr>Video Submission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Performance Analysis of Walmart Stores</dc:title>
  <dc:creator>sumit  singh</dc:creator>
  <cp:lastModifiedBy>sumitsaankrit@outlook.com</cp:lastModifiedBy>
  <cp:revision>6</cp:revision>
  <dcterms:created xsi:type="dcterms:W3CDTF">2025-05-13T16:50:58Z</dcterms:created>
  <dcterms:modified xsi:type="dcterms:W3CDTF">2025-07-24T18:47:19Z</dcterms:modified>
</cp:coreProperties>
</file>